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62_27F3BF41.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386" r:id="rId2"/>
    <p:sldId id="257" r:id="rId3"/>
    <p:sldId id="259" r:id="rId4"/>
    <p:sldId id="388" r:id="rId5"/>
    <p:sldId id="354" r:id="rId6"/>
    <p:sldId id="391" r:id="rId7"/>
    <p:sldId id="389" r:id="rId8"/>
    <p:sldId id="401" r:id="rId9"/>
    <p:sldId id="264" r:id="rId10"/>
    <p:sldId id="265" r:id="rId11"/>
    <p:sldId id="266" r:id="rId12"/>
    <p:sldId id="392" r:id="rId13"/>
    <p:sldId id="394" r:id="rId14"/>
    <p:sldId id="395" r:id="rId15"/>
    <p:sldId id="396" r:id="rId16"/>
    <p:sldId id="399" r:id="rId17"/>
    <p:sldId id="400" r:id="rId18"/>
    <p:sldId id="271" r:id="rId19"/>
    <p:sldId id="40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C36D7BE1-911E-456B-8638-3AF3FFD29F3E}">
          <p14:sldIdLst>
            <p14:sldId id="386"/>
            <p14:sldId id="257"/>
            <p14:sldId id="259"/>
          </p14:sldIdLst>
        </p14:section>
        <p14:section name="State of Hunger" id="{A571E731-2AA1-4BC1-B856-D61CB9A5FF12}">
          <p14:sldIdLst>
            <p14:sldId id="388"/>
            <p14:sldId id="354"/>
            <p14:sldId id="391"/>
            <p14:sldId id="389"/>
            <p14:sldId id="401"/>
          </p14:sldIdLst>
        </p14:section>
        <p14:section name="Panel Intros &amp; Discussion" id="{E98ACF97-FEBA-43AB-965A-FCC3AC708D41}">
          <p14:sldIdLst>
            <p14:sldId id="264"/>
            <p14:sldId id="265"/>
            <p14:sldId id="266"/>
            <p14:sldId id="392"/>
            <p14:sldId id="394"/>
            <p14:sldId id="395"/>
            <p14:sldId id="396"/>
            <p14:sldId id="399"/>
          </p14:sldIdLst>
        </p14:section>
        <p14:section name="Action &amp; Resources" id="{704E17B8-BB3F-4937-AEA3-8DD6CA4ED3E3}">
          <p14:sldIdLst>
            <p14:sldId id="400"/>
            <p14:sldId id="271"/>
            <p14:sldId id="402"/>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9FB78B-F00F-30BB-E63C-AE9EF0F5B0E7}" name="Jenelle Aragon" initials="JA" userId="S::jaragon@foodbankcenc.org::e26c25c0-b116-4096-ac04-92106e54d28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1BB46"/>
    <a:srgbClr val="F7A3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9" dt="2026-09-01T10:55:00.061"/>
    <p1510:client id="{54E228F7-7A7A-A911-C75A-13C1BCBB6D6C}" v="2" dt="2026-09-01T14:42:57.926"/>
    <p1510:client id="{55B3DE9A-E456-7F49-84EA-8F43338C15E3}" v="16" dt="2026-09-01T09:08:05.738"/>
    <p1510:client id="{6C35029B-4DDC-105B-36B8-ACEB8BEE85B5}" v="1" dt="2026-09-01T11:19:08.564"/>
    <p1510:client id="{8CE13407-60F0-41A7-8F76-CE190D87C017}" v="114" dt="2026-08-31T14:58:08.066"/>
    <p1510:client id="{B9A71C3C-6E98-3A2C-C081-05CAE3E18257}" v="1427" dt="2026-09-01T10:48:25.0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25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8/10/relationships/authors" Target="authors.xml"/></Relationships>
</file>

<file path=ppt/comments/modernComment_162_27F3BF41.xml><?xml version="1.0" encoding="utf-8"?>
<p188:cmLst xmlns:a="http://schemas.openxmlformats.org/drawingml/2006/main" xmlns:r="http://schemas.openxmlformats.org/officeDocument/2006/relationships" xmlns:p188="http://schemas.microsoft.com/office/powerpoint/2018/8/main">
  <p188:cm id="{CDFC6087-5589-47F9-ABA7-DC8543DA58DC}" authorId="{8F9FB78B-F00F-30BB-E63C-AE9EF0F5B0E7}" status="resolved" created="2026-06-24T16:46:01.274" complete="100000">
    <pc:sldMkLst xmlns:pc="http://schemas.microsoft.com/office/powerpoint/2013/main/command">
      <pc:docMk/>
      <pc:sldMk cId="670285633" sldId="348"/>
    </pc:sldMkLst>
    <p188:txBody>
      <a:bodyPr/>
      <a:lstStyle/>
      <a:p>
        <a:r>
          <a:rPr lang="en-US"/>
          <a:t>Need recent data</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CD069E-E9DA-472E-A0DD-81A9673741CF}" type="datetimeFigureOut">
              <a:rPr lang="en-US" smtClean="0"/>
              <a:t>9/2/2026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B5A5D7-7B38-4DBD-822F-0213AAB7666A}" type="slidenum">
              <a:rPr lang="en-US" smtClean="0"/>
              <a:t>‹#›</a:t>
            </a:fld>
            <a:endParaRPr lang="en-US"/>
          </a:p>
        </p:txBody>
      </p:sp>
    </p:spTree>
    <p:extLst>
      <p:ext uri="{BB962C8B-B14F-4D97-AF65-F5344CB8AC3E}">
        <p14:creationId xmlns:p14="http://schemas.microsoft.com/office/powerpoint/2010/main" val="33793085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8" Type="http://schemas.openxmlformats.org/officeDocument/2006/relationships/hyperlink" Target="https://plateitforwardnc.org" TargetMode="External"/><Relationship Id="rId3" Type="http://schemas.openxmlformats.org/officeDocument/2006/relationships/hyperlink" Target="http://Fhttps:/www.feedyourneighborgreenville.org/" TargetMode="External"/><Relationship Id="rId7" Type="http://schemas.openxmlformats.org/officeDocument/2006/relationships/hyperlink" Target="https://hungeractionnc.org" TargetMode="External"/><Relationship Id="rId2" Type="http://schemas.openxmlformats.org/officeDocument/2006/relationships/slide" Target="../slides/slide18.xml"/><Relationship Id="rId1" Type="http://schemas.openxmlformats.org/officeDocument/2006/relationships/notesMaster" Target="../notesMasters/notesMaster1.xml"/><Relationship Id="rId6" Type="http://schemas.openxmlformats.org/officeDocument/2006/relationships/hyperlink" Target="https://foodbankcenc.org/hunger-impact" TargetMode="External"/><Relationship Id="rId5" Type="http://schemas.openxmlformats.org/officeDocument/2006/relationships/hyperlink" Target="https://northraleighministries.com/" TargetMode="External"/><Relationship Id="rId4" Type="http://schemas.openxmlformats.org/officeDocument/2006/relationships/hyperlink" Target="https://marthasmission.com/" TargetMode="Externa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448A4-D1BE-7D59-ABCD-F6BD7F85B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4548EB-CC32-FD58-6880-9455265DD4A5}"/>
              </a:ext>
            </a:extLst>
          </p:cNvPr>
          <p:cNvSpPr>
            <a:spLocks noGrp="1" noRot="1" noChangeAspect="1"/>
          </p:cNvSpPr>
          <p:nvPr>
            <p:ph type="sldImg"/>
          </p:nvPr>
        </p:nvSpPr>
        <p:spPr>
          <a:xfrm>
            <a:off x="749300" y="1181100"/>
            <a:ext cx="5664200" cy="3187700"/>
          </a:xfrm>
        </p:spPr>
      </p:sp>
      <p:sp>
        <p:nvSpPr>
          <p:cNvPr id="3" name="Notes Placeholder 2">
            <a:extLst>
              <a:ext uri="{FF2B5EF4-FFF2-40B4-BE49-F238E27FC236}">
                <a16:creationId xmlns:a16="http://schemas.microsoft.com/office/drawing/2014/main" id="{F848570B-3A15-D112-1FAF-268D96678A9A}"/>
              </a:ext>
            </a:extLst>
          </p:cNvPr>
          <p:cNvSpPr>
            <a:spLocks noGrp="1"/>
          </p:cNvSpPr>
          <p:nvPr>
            <p:ph type="body" idx="1"/>
          </p:nvPr>
        </p:nvSpPr>
        <p:spPr/>
        <p:txBody>
          <a:bodyPr/>
          <a:lstStyle/>
          <a:p>
            <a:r>
              <a:rPr lang="en-US" b="1">
                <a:ea typeface="Calibri"/>
                <a:cs typeface="Calibri"/>
              </a:rPr>
              <a:t>ZARRIA</a:t>
            </a:r>
            <a:endParaRPr lang="en-US"/>
          </a:p>
          <a:p>
            <a:pPr marL="174639" indent="-174639">
              <a:buFont typeface="Arial"/>
              <a:buChar char="•"/>
            </a:pPr>
            <a:r>
              <a:rPr lang="en-US">
                <a:ea typeface="Calibri"/>
                <a:cs typeface="Calibri"/>
              </a:rPr>
              <a:t>Lorem</a:t>
            </a:r>
          </a:p>
          <a:p>
            <a:pPr marL="174639" indent="-174639">
              <a:buFont typeface="Arial"/>
              <a:buChar char="•"/>
            </a:pPr>
            <a:r>
              <a:rPr lang="en-US">
                <a:ea typeface="Calibri"/>
                <a:cs typeface="Calibri"/>
              </a:rPr>
              <a:t>Ipsum</a:t>
            </a:r>
          </a:p>
          <a:p>
            <a:pPr marL="174639" indent="-174639">
              <a:buFont typeface="Arial"/>
              <a:buChar char="•"/>
            </a:pPr>
            <a:r>
              <a:rPr lang="en-US">
                <a:ea typeface="Calibri"/>
                <a:cs typeface="Calibri"/>
              </a:rPr>
              <a:t>Dolor</a:t>
            </a:r>
          </a:p>
          <a:p>
            <a:pPr marL="174639" indent="-174639">
              <a:buFont typeface="Arial"/>
              <a:buChar char="•"/>
            </a:pPr>
            <a:r>
              <a:rPr lang="en-US">
                <a:ea typeface="Calibri"/>
                <a:cs typeface="Calibri"/>
              </a:rPr>
              <a:t>Sit </a:t>
            </a:r>
            <a:r>
              <a:rPr lang="en-US" err="1">
                <a:ea typeface="Calibri"/>
                <a:cs typeface="Calibri"/>
              </a:rPr>
              <a:t>amet</a:t>
            </a:r>
          </a:p>
        </p:txBody>
      </p:sp>
      <p:sp>
        <p:nvSpPr>
          <p:cNvPr id="4" name="Slide Number Placeholder 3">
            <a:extLst>
              <a:ext uri="{FF2B5EF4-FFF2-40B4-BE49-F238E27FC236}">
                <a16:creationId xmlns:a16="http://schemas.microsoft.com/office/drawing/2014/main" id="{830CCBF1-A43C-0AB5-01E0-E2B85E9F41FE}"/>
              </a:ext>
            </a:extLst>
          </p:cNvPr>
          <p:cNvSpPr>
            <a:spLocks noGrp="1"/>
          </p:cNvSpPr>
          <p:nvPr>
            <p:ph type="sldNum" sz="quarter" idx="5"/>
          </p:nvPr>
        </p:nvSpPr>
        <p:spPr/>
        <p:txBody>
          <a:bodyPr/>
          <a:lstStyle/>
          <a:p>
            <a:fld id="{4BBE2885-B93D-49E7-AC65-0E10FFAD0E3B}" type="slidenum">
              <a:rPr lang="en-US" smtClean="0"/>
              <a:t>1</a:t>
            </a:fld>
            <a:endParaRPr lang="en-US"/>
          </a:p>
        </p:txBody>
      </p:sp>
    </p:spTree>
    <p:extLst>
      <p:ext uri="{BB962C8B-B14F-4D97-AF65-F5344CB8AC3E}">
        <p14:creationId xmlns:p14="http://schemas.microsoft.com/office/powerpoint/2010/main" val="595470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Zarria-Our Agenda</a:t>
            </a:r>
          </a:p>
          <a:p>
            <a:pPr marL="342900" indent="-171450">
              <a:spcBef>
                <a:spcPct val="20000"/>
              </a:spcBef>
              <a:buFont typeface="Arial"/>
              <a:buChar char="•"/>
            </a:pPr>
            <a:r>
              <a:rPr lang="en-US"/>
              <a:t>We'll kick off with a quick overview of Hunger Action Month</a:t>
            </a:r>
          </a:p>
          <a:p>
            <a:pPr marL="342900" indent="-171450">
              <a:spcBef>
                <a:spcPct val="20000"/>
              </a:spcBef>
              <a:buFont typeface="Arial"/>
              <a:buChar char="•"/>
            </a:pPr>
            <a:r>
              <a:rPr lang="en-US"/>
              <a:t>Mariah will share some new data that sheds light on the current State of Hunger in North Carolina</a:t>
            </a:r>
          </a:p>
          <a:p>
            <a:pPr marL="342900" indent="-171450">
              <a:spcBef>
                <a:spcPct val="20000"/>
              </a:spcBef>
              <a:buFont typeface="Arial"/>
              <a:buChar char="•"/>
            </a:pPr>
            <a:r>
              <a:rPr lang="en-US"/>
              <a:t>We'll get to hear directly from our Panel of Partner Leaders and what they're facing on the ground</a:t>
            </a:r>
          </a:p>
          <a:p>
            <a:pPr marL="342900" indent="-171450">
              <a:spcBef>
                <a:spcPct val="20000"/>
              </a:spcBef>
              <a:buFont typeface="Arial"/>
              <a:buChar char="•"/>
            </a:pPr>
            <a:r>
              <a:rPr lang="en-US"/>
              <a:t>Then we'll open it up to your questions and ideas</a:t>
            </a:r>
          </a:p>
          <a:p>
            <a:pPr marL="342900" indent="-171450">
              <a:spcBef>
                <a:spcPct val="20000"/>
              </a:spcBef>
              <a:buFont typeface="Arial"/>
              <a:buChar char="•"/>
            </a:pPr>
            <a:r>
              <a:rPr lang="en-US"/>
              <a:t>We'll close with all the links and resources shared – plus a very quick but impactful action everyone can take in just a minute</a:t>
            </a:r>
          </a:p>
          <a:p>
            <a:pPr marL="342900" indent="-171450">
              <a:spcBef>
                <a:spcPct val="20000"/>
              </a:spcBef>
              <a:buFont typeface="Arial"/>
              <a:buChar char="•"/>
            </a:pPr>
            <a:r>
              <a:rPr lang="en-US"/>
              <a:t>If you experience any technical difficulties during the webinar, please reach out to Taylor</a:t>
            </a:r>
          </a:p>
          <a:p>
            <a:pPr marL="342900" indent="-171450">
              <a:spcBef>
                <a:spcPct val="20000"/>
              </a:spcBef>
              <a:buFont typeface="Arial"/>
              <a:buChar char="•"/>
            </a:pPr>
            <a:r>
              <a:rPr lang="en-US">
                <a:latin typeface="Aptos"/>
                <a:ea typeface="Calibri"/>
                <a:cs typeface="Calibri"/>
              </a:rPr>
              <a:t>She's here in the chat and can also be reached at 984.339.1079</a:t>
            </a: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5EB5A5D7-7B38-4DBD-822F-0213AAB7666A}" type="slidenum">
              <a:rPr lang="en-US" smtClean="0"/>
              <a:t>2</a:t>
            </a:fld>
            <a:endParaRPr lang="en-US"/>
          </a:p>
        </p:txBody>
      </p:sp>
    </p:spTree>
    <p:extLst>
      <p:ext uri="{BB962C8B-B14F-4D97-AF65-F5344CB8AC3E}">
        <p14:creationId xmlns:p14="http://schemas.microsoft.com/office/powerpoint/2010/main" val="682635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Zarria</a:t>
            </a:r>
          </a:p>
          <a:p>
            <a:pPr marL="285750" indent="-285750">
              <a:buFont typeface="Arial"/>
              <a:buChar char="•"/>
            </a:pPr>
            <a:r>
              <a:rPr lang="en-US" sz="1800">
                <a:effectLst/>
                <a:latin typeface="Avenir Next LT Pro"/>
                <a:ea typeface="Avenir Next LT Pro" panose="020B0504020202020204" pitchFamily="34" charset="77"/>
                <a:cs typeface="Avenir Next LT Pro" panose="020B0504020202020204" pitchFamily="34" charset="77"/>
              </a:rPr>
              <a:t>September is Hunger Action Month — a time each year when </a:t>
            </a:r>
            <a:r>
              <a:rPr lang="en-US" sz="1800">
                <a:latin typeface="Avenir Next LT Pro"/>
                <a:ea typeface="Avenir Next LT Pro" panose="020B0504020202020204" pitchFamily="34" charset="77"/>
                <a:cs typeface="Avenir Next LT Pro" panose="020B0504020202020204" pitchFamily="34" charset="77"/>
              </a:rPr>
              <a:t>people</a:t>
            </a:r>
            <a:r>
              <a:rPr lang="en-US" sz="1800">
                <a:effectLst/>
                <a:latin typeface="Avenir Next LT Pro"/>
                <a:ea typeface="Avenir Next LT Pro" panose="020B0504020202020204" pitchFamily="34" charset="77"/>
                <a:cs typeface="Avenir Next LT Pro" panose="020B0504020202020204" pitchFamily="34" charset="77"/>
              </a:rPr>
              <a:t> across the country join together to volunteer, donate and make our voices heard in the fight to end hunger and its root causes. </a:t>
            </a:r>
            <a:endParaRPr lang="en-US">
              <a:latin typeface="Aptos" panose="02110004020202020204"/>
              <a:ea typeface="Avenir Next LT Pro" panose="020B0504020202020204" pitchFamily="34" charset="77"/>
              <a:cs typeface="Avenir Next LT Pro" panose="020B0504020202020204" pitchFamily="34" charset="77"/>
            </a:endParaRPr>
          </a:p>
          <a:p>
            <a:pPr marL="285750" indent="-285750">
              <a:buFont typeface="Arial"/>
              <a:buChar char="•"/>
            </a:pPr>
            <a:r>
              <a:rPr lang="en-US" sz="1800">
                <a:latin typeface="Avenir Next LT Pro"/>
                <a:ea typeface="Avenir Next LT Pro" panose="020B0504020202020204" pitchFamily="34" charset="77"/>
                <a:cs typeface="Avenir Next LT Pro" panose="020B0504020202020204" pitchFamily="34" charset="77"/>
              </a:rPr>
              <a:t>The event was founded almost 20 years ago (2007) by our national organization, Feeding America, and a host of leading hunger advocacy groups</a:t>
            </a:r>
            <a:r>
              <a:rPr lang="en-US" sz="1800">
                <a:effectLst/>
                <a:latin typeface="Avenir Next LT Pro"/>
                <a:ea typeface="Avenir Next LT Pro" panose="020B0504020202020204" pitchFamily="34" charset="77"/>
                <a:cs typeface="Avenir Next LT Pro" panose="020B0504020202020204" pitchFamily="34" charset="77"/>
              </a:rPr>
              <a:t> </a:t>
            </a:r>
          </a:p>
          <a:p>
            <a:pPr marL="285750" indent="-285750">
              <a:buFont typeface="Arial"/>
              <a:buChar char="•"/>
            </a:pPr>
            <a:r>
              <a:rPr lang="en-US" sz="1800">
                <a:effectLst/>
                <a:latin typeface="Avenir Next LT Pro"/>
                <a:ea typeface="Avenir Next LT Pro" panose="020B0504020202020204" pitchFamily="34" charset="77"/>
                <a:cs typeface="Avenir Next LT Pro" panose="020B0504020202020204" pitchFamily="34" charset="77"/>
              </a:rPr>
              <a:t>Throughout September, we hope to raise awareness of the worsening hunger crisis in our region — and encourage action to end food insecurity in our communities. </a:t>
            </a:r>
            <a:endParaRPr lang="en-US" sz="1800">
              <a:latin typeface="Avenir Next LT Pro" panose="020B0504020202020204" pitchFamily="34" charset="77"/>
              <a:ea typeface="Avenir Next LT Pro" panose="020B0504020202020204" pitchFamily="34" charset="77"/>
              <a:cs typeface="Avenir Next LT Pro" panose="020B0504020202020204" pitchFamily="34" charset="77"/>
            </a:endParaRPr>
          </a:p>
          <a:p>
            <a:pPr marL="285750" indent="-285750">
              <a:buFont typeface="Arial"/>
              <a:buChar char="•"/>
            </a:pPr>
            <a:r>
              <a:rPr lang="en-US"/>
              <a:t>That includes volunteerism, advocacy, donations of funds and food</a:t>
            </a:r>
          </a:p>
          <a:p>
            <a:pPr marL="285750" indent="-285750">
              <a:buFont typeface="Arial"/>
              <a:buChar char="•"/>
            </a:pPr>
            <a:r>
              <a:rPr lang="en-US">
                <a:latin typeface="Aptos"/>
                <a:ea typeface="Avenir Next LT Pro" panose="020B0504020202020204" pitchFamily="34" charset="77"/>
                <a:cs typeface="Avenir Next LT Pro" panose="020B0504020202020204" pitchFamily="34" charset="77"/>
              </a:rPr>
              <a:t>And this year we have a new way to get involved — Plate It Forward — where you can dine out at a number of local restaurants and support our work along the way</a:t>
            </a:r>
          </a:p>
          <a:p>
            <a:pPr marL="285750" indent="-285750">
              <a:buFont typeface="Arial"/>
              <a:buChar char="•"/>
            </a:pPr>
            <a:r>
              <a:rPr lang="en-US" sz="1800">
                <a:effectLst/>
                <a:latin typeface="Avenir Next LT Pro"/>
                <a:ea typeface="Avenir Next LT Pro" panose="020B0504020202020204" pitchFamily="34" charset="77"/>
                <a:cs typeface="Avenir Next LT Pro" panose="020B0504020202020204" pitchFamily="34" charset="77"/>
              </a:rPr>
              <a:t>For folks who are facing challenges, </a:t>
            </a:r>
            <a:r>
              <a:rPr lang="en-US" sz="1800">
                <a:latin typeface="Avenir Next LT Pro"/>
                <a:ea typeface="Avenir Next LT Pro" panose="020B0504020202020204" pitchFamily="34" charset="77"/>
                <a:cs typeface="Avenir Next LT Pro" panose="020B0504020202020204" pitchFamily="34" charset="77"/>
              </a:rPr>
              <a:t>this is a time when we reinforce that </a:t>
            </a:r>
            <a:r>
              <a:rPr lang="en-US" sz="1800">
                <a:effectLst/>
                <a:latin typeface="Avenir Next LT Pro"/>
                <a:ea typeface="Avenir Next LT Pro" panose="020B0504020202020204" pitchFamily="34" charset="77"/>
                <a:cs typeface="Avenir Next LT Pro" panose="020B0504020202020204" pitchFamily="34" charset="77"/>
              </a:rPr>
              <a:t>that food remains available to all who need it. </a:t>
            </a:r>
            <a:endParaRPr lang="en-US">
              <a:latin typeface="Aptos" panose="02110004020202020204"/>
              <a:ea typeface="Avenir Next LT Pro" panose="020B0504020202020204" pitchFamily="34" charset="77"/>
              <a:cs typeface="Avenir Next LT Pro" panose="020B0504020202020204" pitchFamily="34" charset="77"/>
            </a:endParaRPr>
          </a:p>
          <a:p>
            <a:pPr marL="285750" indent="-285750">
              <a:buFont typeface="Arial"/>
              <a:buChar char="•"/>
            </a:pPr>
            <a:r>
              <a:rPr lang="en-US" sz="1800">
                <a:effectLst/>
                <a:latin typeface="Avenir Next LT Pro"/>
                <a:ea typeface="Avenir Next LT Pro" panose="020B0504020202020204" pitchFamily="34" charset="77"/>
                <a:cs typeface="Avenir Next LT Pro" panose="020B0504020202020204" pitchFamily="34" charset="77"/>
              </a:rPr>
              <a:t>And for those of us who are in a position to donate time, energy, or funds, </a:t>
            </a:r>
            <a:r>
              <a:rPr lang="en-US" sz="1800">
                <a:latin typeface="Avenir Next LT Pro"/>
                <a:ea typeface="Avenir Next LT Pro" panose="020B0504020202020204" pitchFamily="34" charset="77"/>
                <a:cs typeface="Avenir Next LT Pro" panose="020B0504020202020204" pitchFamily="34" charset="77"/>
              </a:rPr>
              <a:t>it's never</a:t>
            </a:r>
            <a:r>
              <a:rPr lang="en-US" sz="1800">
                <a:effectLst/>
                <a:latin typeface="Avenir Next LT Pro"/>
                <a:ea typeface="Avenir Next LT Pro" panose="020B0504020202020204" pitchFamily="34" charset="77"/>
                <a:cs typeface="Avenir Next LT Pro" panose="020B0504020202020204" pitchFamily="34" charset="77"/>
              </a:rPr>
              <a:t> been more important to get involved.</a:t>
            </a:r>
            <a:endParaRPr lang="en-US"/>
          </a:p>
          <a:p>
            <a:pPr marL="285750" indent="-285750">
              <a:buFont typeface="Arial"/>
              <a:buChar char="•"/>
            </a:pPr>
            <a:r>
              <a:rPr lang="en-US">
                <a:latin typeface="Aptos" panose="02110004020202020204"/>
              </a:rPr>
              <a:t>Mariah and our incredible panelists are here to underscore exactly why this work is so important, during hunger action month and beyond</a:t>
            </a:r>
          </a:p>
          <a:p>
            <a:pPr marL="285750" indent="-285750">
              <a:buFont typeface="Arial"/>
              <a:buChar char="•"/>
            </a:pPr>
            <a:r>
              <a:rPr lang="en-US"/>
              <a:t>So I'll turn it over to Mariah Murrell, our Chief Community Impact Officer, to ground us in the challenges and opportunities ahead</a:t>
            </a:r>
          </a:p>
          <a:p>
            <a:endParaRPr lang="en-US"/>
          </a:p>
        </p:txBody>
      </p:sp>
      <p:sp>
        <p:nvSpPr>
          <p:cNvPr id="4" name="Slide Number Placeholder 3"/>
          <p:cNvSpPr>
            <a:spLocks noGrp="1"/>
          </p:cNvSpPr>
          <p:nvPr>
            <p:ph type="sldNum" sz="quarter" idx="5"/>
          </p:nvPr>
        </p:nvSpPr>
        <p:spPr/>
        <p:txBody>
          <a:bodyPr/>
          <a:lstStyle/>
          <a:p>
            <a:fld id="{5EB5A5D7-7B38-4DBD-822F-0213AAB7666A}" type="slidenum">
              <a:rPr lang="en-US" smtClean="0"/>
              <a:t>3</a:t>
            </a:fld>
            <a:endParaRPr lang="en-US"/>
          </a:p>
        </p:txBody>
      </p:sp>
    </p:spTree>
    <p:extLst>
      <p:ext uri="{BB962C8B-B14F-4D97-AF65-F5344CB8AC3E}">
        <p14:creationId xmlns:p14="http://schemas.microsoft.com/office/powerpoint/2010/main" val="18318267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9E644-FC67-8471-4797-FF80B83B53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4E4530-1A0B-4CF8-28EB-7B037FB05A6E}"/>
              </a:ext>
            </a:extLst>
          </p:cNvPr>
          <p:cNvSpPr>
            <a:spLocks noGrp="1" noRot="1" noChangeAspect="1"/>
          </p:cNvSpPr>
          <p:nvPr>
            <p:ph type="sldImg"/>
          </p:nvPr>
        </p:nvSpPr>
        <p:spPr>
          <a:xfrm>
            <a:off x="749300" y="1181100"/>
            <a:ext cx="5664200" cy="3187700"/>
          </a:xfrm>
        </p:spPr>
      </p:sp>
      <p:sp>
        <p:nvSpPr>
          <p:cNvPr id="3" name="Notes Placeholder 2">
            <a:extLst>
              <a:ext uri="{FF2B5EF4-FFF2-40B4-BE49-F238E27FC236}">
                <a16:creationId xmlns:a16="http://schemas.microsoft.com/office/drawing/2014/main" id="{B1017CEB-2826-FB48-542D-C9124D51411E}"/>
              </a:ext>
            </a:extLst>
          </p:cNvPr>
          <p:cNvSpPr>
            <a:spLocks noGrp="1"/>
          </p:cNvSpPr>
          <p:nvPr>
            <p:ph type="body" idx="1"/>
          </p:nvPr>
        </p:nvSpPr>
        <p:spPr/>
        <p:txBody>
          <a:bodyPr/>
          <a:lstStyle/>
          <a:p>
            <a:r>
              <a:rPr lang="en-US" b="1">
                <a:ea typeface="Calibri"/>
                <a:cs typeface="Calibri"/>
              </a:rPr>
              <a:t>Mariah</a:t>
            </a:r>
          </a:p>
          <a:p>
            <a:pPr marL="174625" indent="-174625">
              <a:buFont typeface="Arial"/>
              <a:buChar char="•"/>
            </a:pPr>
            <a:r>
              <a:rPr lang="en-US">
                <a:ea typeface="Calibri"/>
                <a:cs typeface="Calibri"/>
              </a:rPr>
              <a:t>630,000: that's how many of our neighbors are facing hunger across central and eastern North Carolina</a:t>
            </a:r>
            <a:endParaRPr lang="en-US"/>
          </a:p>
          <a:p>
            <a:pPr marL="174625" indent="-174625">
              <a:buFont typeface="Arial"/>
              <a:buChar char="•"/>
            </a:pPr>
            <a:r>
              <a:rPr lang="en-US">
                <a:ea typeface="Calibri"/>
                <a:cs typeface="Calibri"/>
              </a:rPr>
              <a:t>This is a huge and disappointing number, to say the least – and we'll dig into how this compares to prior years in just a minute</a:t>
            </a:r>
            <a:endParaRPr lang="en-US"/>
          </a:p>
          <a:p>
            <a:pPr marL="174625" indent="-174625">
              <a:buFont typeface="Arial"/>
              <a:buChar char="•"/>
            </a:pPr>
            <a:r>
              <a:rPr lang="en-US">
                <a:ea typeface="Calibri"/>
                <a:cs typeface="Calibri"/>
              </a:rPr>
              <a:t>But I want to pause and let this figure sink in</a:t>
            </a:r>
            <a:endParaRPr lang="en-US"/>
          </a:p>
          <a:p>
            <a:pPr marL="174625" indent="-174625">
              <a:buFont typeface="Arial"/>
              <a:buChar char="•"/>
            </a:pPr>
            <a:r>
              <a:rPr lang="en-US">
                <a:ea typeface="Calibri"/>
              </a:rPr>
              <a:t>Because what this means is one out of every seven people we run into at the grocery store, in a waiting room, or out on a walk in our neighborhood face hunger</a:t>
            </a:r>
          </a:p>
          <a:p>
            <a:pPr marL="174625" indent="-174625">
              <a:buFont typeface="Arial"/>
              <a:buChar char="•"/>
            </a:pPr>
            <a:endParaRPr lang="en-US">
              <a:ea typeface="Calibri"/>
            </a:endParaRPr>
          </a:p>
        </p:txBody>
      </p:sp>
      <p:sp>
        <p:nvSpPr>
          <p:cNvPr id="4" name="Slide Number Placeholder 3">
            <a:extLst>
              <a:ext uri="{FF2B5EF4-FFF2-40B4-BE49-F238E27FC236}">
                <a16:creationId xmlns:a16="http://schemas.microsoft.com/office/drawing/2014/main" id="{5D7FBDF0-0E65-D418-A8E1-2F8261A17C1C}"/>
              </a:ext>
            </a:extLst>
          </p:cNvPr>
          <p:cNvSpPr>
            <a:spLocks noGrp="1"/>
          </p:cNvSpPr>
          <p:nvPr>
            <p:ph type="sldNum" sz="quarter" idx="5"/>
          </p:nvPr>
        </p:nvSpPr>
        <p:spPr/>
        <p:txBody>
          <a:bodyPr/>
          <a:lstStyle/>
          <a:p>
            <a:fld id="{4BBE2885-B93D-49E7-AC65-0E10FFAD0E3B}" type="slidenum">
              <a:rPr lang="en-US" smtClean="0"/>
              <a:t>4</a:t>
            </a:fld>
            <a:endParaRPr lang="en-US"/>
          </a:p>
        </p:txBody>
      </p:sp>
    </p:spTree>
    <p:extLst>
      <p:ext uri="{BB962C8B-B14F-4D97-AF65-F5344CB8AC3E}">
        <p14:creationId xmlns:p14="http://schemas.microsoft.com/office/powerpoint/2010/main" val="41827760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53F78-95E8-5295-D251-810ADFDD16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3167B0-9314-6B69-2824-5C7C399E0B2F}"/>
              </a:ext>
            </a:extLst>
          </p:cNvPr>
          <p:cNvSpPr>
            <a:spLocks noGrp="1" noRot="1" noChangeAspect="1"/>
          </p:cNvSpPr>
          <p:nvPr>
            <p:ph type="sldImg"/>
          </p:nvPr>
        </p:nvSpPr>
        <p:spPr>
          <a:xfrm>
            <a:off x="749300" y="1181100"/>
            <a:ext cx="5664200" cy="3187700"/>
          </a:xfrm>
        </p:spPr>
      </p:sp>
      <p:sp>
        <p:nvSpPr>
          <p:cNvPr id="3" name="Notes Placeholder 2">
            <a:extLst>
              <a:ext uri="{FF2B5EF4-FFF2-40B4-BE49-F238E27FC236}">
                <a16:creationId xmlns:a16="http://schemas.microsoft.com/office/drawing/2014/main" id="{D28BEED9-D49D-6E09-98E1-2E374B56AF01}"/>
              </a:ext>
            </a:extLst>
          </p:cNvPr>
          <p:cNvSpPr>
            <a:spLocks noGrp="1"/>
          </p:cNvSpPr>
          <p:nvPr>
            <p:ph type="body" idx="1"/>
          </p:nvPr>
        </p:nvSpPr>
        <p:spPr/>
        <p:txBody>
          <a:bodyPr/>
          <a:lstStyle/>
          <a:p>
            <a:r>
              <a:rPr lang="en-US" b="1">
                <a:ea typeface="Calibri"/>
                <a:cs typeface="Calibri"/>
              </a:rPr>
              <a:t>Mariah</a:t>
            </a:r>
            <a:endParaRPr lang="en-US" b="1"/>
          </a:p>
          <a:p>
            <a:pPr marL="171450" indent="-171450">
              <a:buFont typeface="Arial"/>
              <a:buChar char="•"/>
            </a:pPr>
            <a:r>
              <a:rPr lang="en-US">
                <a:ea typeface="Calibri"/>
                <a:cs typeface="Calibri"/>
              </a:rPr>
              <a:t>These statistics are a product of Census Bureau data (through the regular American Community Survey) combined with USDA analysis.</a:t>
            </a:r>
          </a:p>
          <a:p>
            <a:pPr lvl="1" indent="-171450">
              <a:buFont typeface="Courier New"/>
              <a:buChar char="o"/>
            </a:pPr>
            <a:r>
              <a:rPr lang="en-US">
                <a:ea typeface="Calibri"/>
                <a:cs typeface="Calibri"/>
              </a:rPr>
              <a:t>You may have heard that the USDA no longer intends to provide this analysis moving forward, so this may be the last comprehensive look we have for some time.</a:t>
            </a:r>
          </a:p>
          <a:p>
            <a:pPr lvl="1" indent="-171450">
              <a:buFont typeface="Courier New"/>
              <a:buChar char="o"/>
            </a:pPr>
            <a:r>
              <a:rPr lang="en-US">
                <a:ea typeface="Calibri"/>
                <a:cs typeface="Calibri"/>
              </a:rPr>
              <a:t>There's about an 18-month span between when surveys are conducted on the ground and when the results are compiled and analysis is ready to share</a:t>
            </a:r>
          </a:p>
          <a:p>
            <a:pPr lvl="1" indent="-171450">
              <a:buFont typeface="Courier New"/>
              <a:buChar char="o"/>
            </a:pPr>
            <a:r>
              <a:rPr lang="en-US">
                <a:ea typeface="Calibri"/>
                <a:cs typeface="Calibri"/>
              </a:rPr>
              <a:t>That means when we talk about "present day" or "current state of" hunger from a statistical perspective, it's actually the snapshot as of December 31, 2024</a:t>
            </a:r>
          </a:p>
          <a:p>
            <a:pPr marL="171450" indent="-171450">
              <a:buFont typeface="Arial"/>
              <a:buChar char="•"/>
            </a:pPr>
            <a:r>
              <a:rPr lang="en-US">
                <a:ea typeface="Calibri"/>
              </a:rPr>
              <a:t>Given the economic challenges we're all facing right now, we've found that the most relevant comparison is to the peak of the pandemic in 2021 </a:t>
            </a:r>
          </a:p>
          <a:p>
            <a:pPr lvl="1" indent="-171450">
              <a:buFont typeface="Courier New"/>
              <a:buChar char="o"/>
            </a:pPr>
            <a:r>
              <a:rPr lang="en-US">
                <a:ea typeface="Calibri"/>
              </a:rPr>
              <a:t>So many of us lost income, jobs, homes, and loved ones at that time – and we all know it was a period of real economic disruption and uncertainty</a:t>
            </a:r>
          </a:p>
          <a:p>
            <a:pPr marL="171450" indent="-171450">
              <a:buFont typeface="Arial"/>
              <a:buChar char="•"/>
            </a:pPr>
            <a:r>
              <a:rPr lang="en-US">
                <a:ea typeface="Calibri"/>
              </a:rPr>
              <a:t>But despite all those losses and challenges, there are actually ~180,000 *more* people facing hunger today than the pandemic's peak</a:t>
            </a:r>
          </a:p>
          <a:p>
            <a:pPr marL="171450" indent="-171450">
              <a:buFont typeface="Arial"/>
              <a:buChar char="•"/>
            </a:pPr>
            <a:r>
              <a:rPr lang="en-US">
                <a:ea typeface="Calibri"/>
              </a:rPr>
              <a:t>We were full-court-press in 2021, with significant federal resources invested in keeping hunger in check</a:t>
            </a:r>
          </a:p>
          <a:p>
            <a:pPr lvl="1" indent="-171450">
              <a:buFont typeface="Courier New"/>
              <a:buChar char="o"/>
            </a:pPr>
            <a:r>
              <a:rPr lang="en-US">
                <a:ea typeface="Calibri"/>
              </a:rPr>
              <a:t>We removed red tape for seniors and people with disabilities to receive food assistance</a:t>
            </a:r>
          </a:p>
          <a:p>
            <a:pPr lvl="1" indent="-171450">
              <a:buFont typeface="Courier New"/>
              <a:buChar char="o"/>
            </a:pPr>
            <a:r>
              <a:rPr lang="en-US">
                <a:ea typeface="Calibri"/>
              </a:rPr>
              <a:t>We made school meals available at no cost to any child who needed it</a:t>
            </a:r>
          </a:p>
          <a:p>
            <a:pPr lvl="1" indent="-171450">
              <a:buFont typeface="Courier New"/>
              <a:buChar char="o"/>
            </a:pPr>
            <a:r>
              <a:rPr lang="en-US">
                <a:ea typeface="Calibri"/>
              </a:rPr>
              <a:t>We offered direct support to families who were struggling, putting tax credits to work in real-time that otherwise wouldn't have arrived for a year or more </a:t>
            </a:r>
          </a:p>
          <a:p>
            <a:pPr lvl="1" indent="-171450">
              <a:buFont typeface="Courier New"/>
              <a:buChar char="o"/>
            </a:pPr>
            <a:r>
              <a:rPr lang="en-US"/>
              <a:t>And it worked! </a:t>
            </a:r>
            <a:r>
              <a:rPr lang="en-US">
                <a:ea typeface="Calibri"/>
              </a:rPr>
              <a:t>We cut child poverty in half. We kept food insecurity from spiraling out of control. </a:t>
            </a:r>
          </a:p>
          <a:p>
            <a:pPr marL="171450" indent="-171450">
              <a:buFont typeface="Arial"/>
              <a:buChar char="•"/>
            </a:pPr>
            <a:r>
              <a:rPr lang="en-US">
                <a:ea typeface="Calibri"/>
              </a:rPr>
              <a:t>But once the public health emergency ended, we pretended that the economic emergency was also over</a:t>
            </a:r>
          </a:p>
          <a:p>
            <a:pPr lvl="1" indent="-171450">
              <a:buFont typeface="Courier New"/>
              <a:buChar char="o"/>
            </a:pPr>
            <a:r>
              <a:rPr lang="en-US">
                <a:ea typeface="Calibri"/>
              </a:rPr>
              <a:t>We now knew what worked in reducing hunger, but pulled back all those supports anyhow</a:t>
            </a:r>
          </a:p>
          <a:p>
            <a:pPr lvl="1" indent="-171450">
              <a:buFont typeface="Courier New"/>
              <a:buChar char="o"/>
            </a:pPr>
            <a:r>
              <a:rPr lang="en-US">
                <a:ea typeface="Calibri"/>
              </a:rPr>
              <a:t>And we've seen the numbers of people facing food insecurity grow every year since, here in our region and across the country</a:t>
            </a:r>
          </a:p>
          <a:p>
            <a:pPr lvl="1" indent="-171450">
              <a:buFont typeface="Courier New"/>
              <a:buChar char="o"/>
            </a:pPr>
            <a:r>
              <a:rPr lang="en-US">
                <a:ea typeface="Calibri"/>
              </a:rPr>
              <a:t>As federal support for families and farms gets scaled back further and further, hunger grows wider and wider</a:t>
            </a:r>
          </a:p>
          <a:p>
            <a:pPr lvl="1" indent="-171450">
              <a:buFont typeface="Courier New"/>
              <a:buChar char="o"/>
            </a:pPr>
            <a:r>
              <a:rPr lang="en-US">
                <a:ea typeface="Calibri"/>
              </a:rPr>
              <a:t>Now hunger has reached 1 in 7 of us, up from 1 in 9</a:t>
            </a:r>
          </a:p>
          <a:p>
            <a:pPr lvl="1" indent="-171450">
              <a:buFont typeface="Courier New"/>
              <a:buChar char="o"/>
            </a:pPr>
            <a:r>
              <a:rPr lang="en-US">
                <a:ea typeface="Calibri"/>
              </a:rPr>
              <a:t>And based on our experience on the ground, we expect this would be even more common if we surveyed the public today in August 2026</a:t>
            </a:r>
          </a:p>
          <a:p>
            <a:pPr>
              <a:spcBef>
                <a:spcPts val="1426"/>
              </a:spcBef>
              <a:spcAft>
                <a:spcPts val="2037"/>
              </a:spcAft>
            </a:pPr>
            <a:endParaRPr lang="en-US" b="1"/>
          </a:p>
          <a:p>
            <a:pPr>
              <a:spcBef>
                <a:spcPts val="1426"/>
              </a:spcBef>
              <a:spcAft>
                <a:spcPts val="2037"/>
              </a:spcAft>
            </a:pPr>
            <a:r>
              <a:rPr lang="en-US" b="1"/>
              <a:t>2021: 450,120 people</a:t>
            </a:r>
            <a:r>
              <a:rPr lang="en-US"/>
              <a:t> were food insecure</a:t>
            </a:r>
            <a:endParaRPr lang="en-US">
              <a:ea typeface="Calibri"/>
              <a:cs typeface="Calibri"/>
            </a:endParaRPr>
          </a:p>
          <a:p>
            <a:pPr marL="174625" indent="-174625">
              <a:spcBef>
                <a:spcPct val="20000"/>
              </a:spcBef>
              <a:buFont typeface="Arial"/>
              <a:buChar char="•"/>
            </a:pPr>
            <a:r>
              <a:rPr lang="en-US" b="1"/>
              <a:t>1 in 9</a:t>
            </a:r>
            <a:r>
              <a:rPr lang="en-US"/>
              <a:t> (11%) people face food insecurity</a:t>
            </a:r>
            <a:endParaRPr lang="en-US">
              <a:ea typeface="Calibri" panose="020F0502020204030204"/>
              <a:cs typeface="Calibri"/>
            </a:endParaRPr>
          </a:p>
          <a:p>
            <a:pPr marL="174625" indent="-174625">
              <a:spcBef>
                <a:spcPct val="20000"/>
              </a:spcBef>
              <a:buFont typeface="Arial"/>
              <a:buChar char="•"/>
            </a:pPr>
            <a:r>
              <a:rPr lang="en-US" b="1"/>
              <a:t>1 in 7</a:t>
            </a:r>
            <a:r>
              <a:rPr lang="en-US"/>
              <a:t> (15%) kids and teens </a:t>
            </a:r>
            <a:endParaRPr lang="en-US">
              <a:ea typeface="Calibri" panose="020F0502020204030204"/>
              <a:cs typeface="Calibri"/>
            </a:endParaRPr>
          </a:p>
          <a:p>
            <a:pPr marL="174625" indent="-174625">
              <a:spcBef>
                <a:spcPct val="20000"/>
              </a:spcBef>
              <a:buFont typeface="Arial"/>
              <a:buChar char="•"/>
            </a:pPr>
            <a:r>
              <a:rPr lang="en-US" b="1"/>
              <a:t>1 in 5</a:t>
            </a:r>
            <a:r>
              <a:rPr lang="en-US"/>
              <a:t> (21%) in Black households</a:t>
            </a:r>
            <a:endParaRPr lang="en-US">
              <a:ea typeface="Calibri" panose="020F0502020204030204"/>
              <a:cs typeface="Calibri"/>
            </a:endParaRPr>
          </a:p>
          <a:p>
            <a:pPr marL="174625" indent="-174625">
              <a:spcBef>
                <a:spcPct val="20000"/>
              </a:spcBef>
              <a:buFont typeface="Arial"/>
              <a:buChar char="•"/>
            </a:pPr>
            <a:r>
              <a:rPr lang="en-US" b="1"/>
              <a:t>1 in 6</a:t>
            </a:r>
            <a:r>
              <a:rPr lang="en-US"/>
              <a:t> (17%) in Latinx / Hispanic households</a:t>
            </a:r>
            <a:endParaRPr lang="en-US">
              <a:ea typeface="Calibri" panose="020F0502020204030204"/>
              <a:cs typeface="Calibri"/>
            </a:endParaRPr>
          </a:p>
          <a:p>
            <a:pPr marL="174625" indent="-174625">
              <a:spcBef>
                <a:spcPct val="20000"/>
              </a:spcBef>
              <a:buFont typeface="Arial"/>
              <a:buChar char="•"/>
            </a:pPr>
            <a:r>
              <a:rPr lang="en-US" b="1"/>
              <a:t>1 in 13</a:t>
            </a:r>
            <a:r>
              <a:rPr lang="en-US"/>
              <a:t> (8%) in White households</a:t>
            </a:r>
            <a:endParaRPr lang="en-US">
              <a:ea typeface="Calibri" panose="020F0502020204030204"/>
              <a:cs typeface="Calibri"/>
            </a:endParaRPr>
          </a:p>
          <a:p>
            <a:pPr marL="465455" indent="-465455">
              <a:spcBef>
                <a:spcPct val="20000"/>
              </a:spcBef>
              <a:buFont typeface="Arial"/>
              <a:buChar char="•"/>
            </a:pPr>
            <a:endParaRPr lang="en-US">
              <a:cs typeface="Calibri"/>
            </a:endParaRPr>
          </a:p>
          <a:p>
            <a:pPr>
              <a:spcBef>
                <a:spcPts val="1400"/>
              </a:spcBef>
              <a:spcAft>
                <a:spcPts val="2000"/>
              </a:spcAft>
            </a:pPr>
            <a:r>
              <a:rPr lang="en-US" b="1"/>
              <a:t>2024: </a:t>
            </a:r>
            <a:r>
              <a:rPr lang="en-US" b="1">
                <a:solidFill>
                  <a:srgbClr val="18384D"/>
                </a:solidFill>
              </a:rPr>
              <a:t>629,980 people</a:t>
            </a:r>
            <a:r>
              <a:rPr lang="en-US"/>
              <a:t> </a:t>
            </a:r>
            <a:r>
              <a:rPr lang="en-US">
                <a:solidFill>
                  <a:srgbClr val="1E384B"/>
                </a:solidFill>
              </a:rPr>
              <a:t>are food insecure in our region.</a:t>
            </a:r>
            <a:endParaRPr lang="en-US"/>
          </a:p>
          <a:p>
            <a:pPr marL="171450" indent="-171450">
              <a:spcBef>
                <a:spcPct val="20000"/>
              </a:spcBef>
              <a:buFont typeface="Arial"/>
              <a:buChar char="•"/>
            </a:pPr>
            <a:r>
              <a:rPr lang="en-US" b="1">
                <a:solidFill>
                  <a:srgbClr val="1E384B"/>
                </a:solidFill>
              </a:rPr>
              <a:t>1 in 7</a:t>
            </a:r>
            <a:r>
              <a:rPr lang="en-US">
                <a:solidFill>
                  <a:srgbClr val="1E384B"/>
                </a:solidFill>
              </a:rPr>
              <a:t> (14.8%) individuals</a:t>
            </a:r>
            <a:endParaRPr lang="en-US">
              <a:solidFill>
                <a:srgbClr val="1E384B"/>
              </a:solidFill>
              <a:ea typeface="Calibri" panose="020F0502020204030204"/>
              <a:cs typeface="Calibri" panose="020F0502020204030204"/>
            </a:endParaRPr>
          </a:p>
          <a:p>
            <a:pPr marL="171450" indent="-171450">
              <a:spcBef>
                <a:spcPct val="20000"/>
              </a:spcBef>
              <a:buFont typeface="Arial"/>
              <a:buChar char="•"/>
            </a:pPr>
            <a:r>
              <a:rPr lang="en-US" b="1">
                <a:solidFill>
                  <a:srgbClr val="1E384B"/>
                </a:solidFill>
              </a:rPr>
              <a:t>1 in 5</a:t>
            </a:r>
            <a:r>
              <a:rPr lang="en-US">
                <a:solidFill>
                  <a:srgbClr val="1E384B"/>
                </a:solidFill>
              </a:rPr>
              <a:t> (20.6%) kids and teens </a:t>
            </a:r>
            <a:endParaRPr lang="en-US">
              <a:ea typeface="Calibri" panose="020F0502020204030204"/>
              <a:cs typeface="Calibri" panose="020F0502020204030204"/>
            </a:endParaRPr>
          </a:p>
          <a:p>
            <a:pPr marL="171450" indent="-171450">
              <a:spcBef>
                <a:spcPct val="20000"/>
              </a:spcBef>
              <a:buFont typeface="Arial"/>
              <a:buChar char="•"/>
            </a:pPr>
            <a:r>
              <a:rPr lang="en-US" b="1">
                <a:solidFill>
                  <a:srgbClr val="1E384B"/>
                </a:solidFill>
              </a:rPr>
              <a:t>1 in 3</a:t>
            </a:r>
            <a:r>
              <a:rPr lang="en-US">
                <a:solidFill>
                  <a:srgbClr val="1E384B"/>
                </a:solidFill>
              </a:rPr>
              <a:t> (30%) in Black households</a:t>
            </a:r>
            <a:endParaRPr lang="en-US">
              <a:solidFill>
                <a:srgbClr val="1E384B"/>
              </a:solidFill>
              <a:ea typeface="Calibri" panose="020F0502020204030204"/>
              <a:cs typeface="Calibri" panose="020F0502020204030204"/>
            </a:endParaRPr>
          </a:p>
          <a:p>
            <a:pPr marL="171450" indent="-171450">
              <a:spcBef>
                <a:spcPct val="20000"/>
              </a:spcBef>
              <a:buFont typeface="Arial"/>
              <a:buChar char="•"/>
            </a:pPr>
            <a:r>
              <a:rPr lang="en-US" b="1">
                <a:solidFill>
                  <a:srgbClr val="1E384B"/>
                </a:solidFill>
              </a:rPr>
              <a:t>1 in 4</a:t>
            </a:r>
            <a:r>
              <a:rPr lang="en-US">
                <a:solidFill>
                  <a:srgbClr val="1E384B"/>
                </a:solidFill>
              </a:rPr>
              <a:t> (23%) in Latinx / Hispanic households</a:t>
            </a:r>
            <a:endParaRPr lang="en-US">
              <a:solidFill>
                <a:srgbClr val="1E384B"/>
              </a:solidFill>
              <a:ea typeface="Calibri" panose="020F0502020204030204"/>
              <a:cs typeface="Calibri" panose="020F0502020204030204"/>
            </a:endParaRPr>
          </a:p>
          <a:p>
            <a:pPr marL="171450" indent="-171450">
              <a:spcBef>
                <a:spcPct val="20000"/>
              </a:spcBef>
              <a:buFont typeface="Arial"/>
              <a:buChar char="•"/>
            </a:pPr>
            <a:r>
              <a:rPr lang="en-US" b="1">
                <a:solidFill>
                  <a:srgbClr val="1E384B"/>
                </a:solidFill>
              </a:rPr>
              <a:t>1 in 9</a:t>
            </a:r>
            <a:r>
              <a:rPr lang="en-US">
                <a:solidFill>
                  <a:srgbClr val="1E384B"/>
                </a:solidFill>
              </a:rPr>
              <a:t> (11%) in White households</a:t>
            </a:r>
            <a:endParaRPr lang="en-US">
              <a:solidFill>
                <a:srgbClr val="1E384B"/>
              </a:solidFill>
              <a:ea typeface="Calibri" panose="020F0502020204030204"/>
              <a:cs typeface="Calibri" panose="020F0502020204030204"/>
            </a:endParaRPr>
          </a:p>
          <a:p>
            <a:pPr marL="171450" indent="-171450">
              <a:spcBef>
                <a:spcPts val="1426"/>
              </a:spcBef>
              <a:spcAft>
                <a:spcPts val="2037"/>
              </a:spcAft>
              <a:buFont typeface="Arial"/>
              <a:buChar char="•"/>
            </a:pPr>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EC99191F-97B6-01EF-9DA9-7E83C33FC501}"/>
              </a:ext>
            </a:extLst>
          </p:cNvPr>
          <p:cNvSpPr>
            <a:spLocks noGrp="1"/>
          </p:cNvSpPr>
          <p:nvPr>
            <p:ph type="sldNum" sz="quarter" idx="5"/>
          </p:nvPr>
        </p:nvSpPr>
        <p:spPr/>
        <p:txBody>
          <a:bodyPr/>
          <a:lstStyle/>
          <a:p>
            <a:fld id="{4BBE2885-B93D-49E7-AC65-0E10FFAD0E3B}" type="slidenum">
              <a:rPr lang="en-US" smtClean="0"/>
              <a:t>5</a:t>
            </a:fld>
            <a:endParaRPr lang="en-US"/>
          </a:p>
        </p:txBody>
      </p:sp>
    </p:spTree>
    <p:extLst>
      <p:ext uri="{BB962C8B-B14F-4D97-AF65-F5344CB8AC3E}">
        <p14:creationId xmlns:p14="http://schemas.microsoft.com/office/powerpoint/2010/main" val="29858111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30980D-C80A-2AD0-7D95-3C7E79C718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254A99-8716-047F-944B-33363E1D1D65}"/>
              </a:ext>
            </a:extLst>
          </p:cNvPr>
          <p:cNvSpPr>
            <a:spLocks noGrp="1" noRot="1" noChangeAspect="1"/>
          </p:cNvSpPr>
          <p:nvPr>
            <p:ph type="sldImg"/>
          </p:nvPr>
        </p:nvSpPr>
        <p:spPr>
          <a:xfrm>
            <a:off x="749300" y="1181100"/>
            <a:ext cx="5664200" cy="3187700"/>
          </a:xfrm>
        </p:spPr>
      </p:sp>
      <p:sp>
        <p:nvSpPr>
          <p:cNvPr id="3" name="Notes Placeholder 2">
            <a:extLst>
              <a:ext uri="{FF2B5EF4-FFF2-40B4-BE49-F238E27FC236}">
                <a16:creationId xmlns:a16="http://schemas.microsoft.com/office/drawing/2014/main" id="{80A41EC5-3DFD-F678-F3D0-AABF9D3E8C1C}"/>
              </a:ext>
            </a:extLst>
          </p:cNvPr>
          <p:cNvSpPr>
            <a:spLocks noGrp="1"/>
          </p:cNvSpPr>
          <p:nvPr>
            <p:ph type="body" idx="1"/>
          </p:nvPr>
        </p:nvSpPr>
        <p:spPr/>
        <p:txBody>
          <a:bodyPr/>
          <a:lstStyle/>
          <a:p>
            <a:pPr marL="0" indent="0">
              <a:buFont typeface="Arial"/>
              <a:buNone/>
            </a:pPr>
            <a:r>
              <a:rPr lang="en-US" b="1">
                <a:ea typeface="Calibri"/>
              </a:rPr>
              <a:t>Mariah</a:t>
            </a:r>
          </a:p>
          <a:p>
            <a:pPr marL="171450" indent="-171450">
              <a:buFont typeface="Arial"/>
              <a:buChar char="•"/>
            </a:pPr>
            <a:r>
              <a:rPr lang="en-US">
                <a:ea typeface="Calibri"/>
              </a:rPr>
              <a:t>So we know that hunger's reach has widened to touch more lives than any time in recent memory </a:t>
            </a:r>
            <a:endParaRPr lang="en-US"/>
          </a:p>
          <a:p>
            <a:pPr marL="914400" lvl="1" indent="-171450">
              <a:buFont typeface="Courier New"/>
              <a:buChar char="o"/>
            </a:pPr>
            <a:r>
              <a:rPr lang="en-US">
                <a:ea typeface="Calibri"/>
              </a:rPr>
              <a:t>But unfortunately that's not the whole story</a:t>
            </a:r>
          </a:p>
          <a:p>
            <a:pPr marL="914400" lvl="1" indent="-171450">
              <a:buFont typeface="Courier New"/>
              <a:buChar char="o"/>
            </a:pPr>
            <a:r>
              <a:rPr lang="en-US">
                <a:ea typeface="Calibri"/>
              </a:rPr>
              <a:t>Hunger has also grown deeper in specific communities, many of which have faced barriers and exclusion for generations</a:t>
            </a:r>
          </a:p>
          <a:p>
            <a:pPr marL="171450" indent="-171450">
              <a:buFont typeface="Arial"/>
              <a:buChar char="•"/>
            </a:pPr>
            <a:r>
              <a:rPr lang="en-US">
                <a:ea typeface="Calibri"/>
              </a:rPr>
              <a:t>Here in the south, these disparities are most prominent when we look at hunger statistics across race</a:t>
            </a:r>
          </a:p>
          <a:p>
            <a:pPr marL="914400" lvl="1" indent="-171450">
              <a:buFont typeface="Courier New"/>
              <a:buChar char="o"/>
            </a:pPr>
            <a:r>
              <a:rPr lang="en-US">
                <a:ea typeface="Calibri"/>
              </a:rPr>
              <a:t>More people are facing hunger across the board</a:t>
            </a:r>
          </a:p>
          <a:p>
            <a:pPr marL="914400" lvl="1" indent="-171450">
              <a:buFont typeface="Courier New"/>
              <a:buChar char="o"/>
            </a:pPr>
            <a:r>
              <a:rPr lang="en-US">
                <a:ea typeface="Calibri"/>
              </a:rPr>
              <a:t>But hunger is an even greater challenge in Black and Latine households</a:t>
            </a:r>
          </a:p>
          <a:p>
            <a:pPr marL="914400" lvl="1" indent="-171450">
              <a:buFont typeface="Courier New"/>
              <a:buChar char="o"/>
            </a:pPr>
            <a:r>
              <a:rPr lang="en-US">
                <a:ea typeface="Calibri"/>
              </a:rPr>
              <a:t>To the extent where we now see 2-3 times the rate of hunger when compared to White households</a:t>
            </a:r>
          </a:p>
          <a:p>
            <a:pPr marL="914400" lvl="1" indent="-171450">
              <a:buFont typeface="Courier New"/>
              <a:buChar char="o"/>
            </a:pPr>
            <a:r>
              <a:rPr lang="en-US">
                <a:ea typeface="Calibri"/>
              </a:rPr>
              <a:t>We all live in the south, so we're likely more familiar with the root causes of these disparities than folks who live elsewhere – because we've experienced it first hand</a:t>
            </a:r>
          </a:p>
          <a:p>
            <a:pPr marL="914400" lvl="1" indent="-171450">
              <a:buFont typeface="Courier New"/>
              <a:buChar char="o"/>
            </a:pPr>
            <a:r>
              <a:rPr lang="en-US">
                <a:ea typeface="Calibri"/>
              </a:rPr>
              <a:t>But we can see from these numbers that the barriers and exclusions that have existed for many generations are very much playing out today, and it's getting worse each year </a:t>
            </a:r>
          </a:p>
          <a:p>
            <a:pPr marL="171450" indent="-171450">
              <a:buFont typeface="Arial"/>
              <a:buChar char="•"/>
            </a:pPr>
            <a:r>
              <a:rPr lang="en-US">
                <a:ea typeface="Calibri"/>
              </a:rPr>
              <a:t>We see similar disparities playing out in other communities as well – among Native Americans and First Nations, among households with young children, even among veterans and active duty military families</a:t>
            </a:r>
          </a:p>
          <a:p>
            <a:pPr marL="914400" lvl="1" indent="-171450">
              <a:buFont typeface="Courier New"/>
              <a:buChar char="o"/>
            </a:pPr>
            <a:r>
              <a:rPr lang="en-US">
                <a:ea typeface="Calibri"/>
              </a:rPr>
              <a:t>In many areas, 1 out of every 4 or even 1 in 3 of these households struggle to keep food on the table today</a:t>
            </a:r>
          </a:p>
          <a:p>
            <a:pPr marL="914400" lvl="1" indent="-171450">
              <a:buFont typeface="Courier New"/>
              <a:buChar char="o"/>
            </a:pPr>
            <a:r>
              <a:rPr lang="en-US">
                <a:ea typeface="Calibri"/>
              </a:rPr>
              <a:t>That's 25-35% of people who don't know where there next meal might come from in any given month</a:t>
            </a:r>
          </a:p>
          <a:p>
            <a:pPr marL="171450" indent="-171450">
              <a:buFont typeface="Arial"/>
              <a:buChar char="•"/>
            </a:pPr>
            <a:r>
              <a:rPr lang="en-US">
                <a:ea typeface="Calibri"/>
              </a:rPr>
              <a:t>So when you hear the Food Bank network talk about matching our solutions with the depth of the challenge, this is what we mean</a:t>
            </a:r>
          </a:p>
          <a:p>
            <a:pPr marL="914400" lvl="1" indent="-171450">
              <a:buFont typeface="Courier New"/>
              <a:buChar char="o"/>
            </a:pPr>
            <a:r>
              <a:rPr lang="en-US">
                <a:ea typeface="Calibri"/>
              </a:rPr>
              <a:t>More support is needed across the board – and we also know that more significant action is needed where hunger is at its worst</a:t>
            </a:r>
          </a:p>
          <a:p>
            <a:pPr marL="173990" indent="-173990">
              <a:spcAft>
                <a:spcPts val="1019"/>
              </a:spcAft>
              <a:buFont typeface="Arial"/>
              <a:buChar char="•"/>
            </a:pPr>
            <a:r>
              <a:rPr lang="en-US"/>
              <a:t>The stats here are for our 34-county service area only — there are even greater challenges when we look at the whole state</a:t>
            </a:r>
          </a:p>
          <a:p>
            <a:pPr>
              <a:spcBef>
                <a:spcPts val="1426"/>
              </a:spcBef>
              <a:spcAft>
                <a:spcPts val="2037"/>
              </a:spcAft>
            </a:pPr>
            <a:endParaRPr lang="en-US" b="1">
              <a:ea typeface="Calibri"/>
            </a:endParaRPr>
          </a:p>
          <a:p>
            <a:pPr>
              <a:spcBef>
                <a:spcPts val="1426"/>
              </a:spcBef>
              <a:spcAft>
                <a:spcPts val="2037"/>
              </a:spcAft>
            </a:pPr>
            <a:r>
              <a:rPr lang="en-US" b="1"/>
              <a:t>2021: 450,120 people</a:t>
            </a:r>
            <a:r>
              <a:rPr lang="en-US"/>
              <a:t> were food insecure</a:t>
            </a:r>
            <a:endParaRPr lang="en-US">
              <a:ea typeface="Calibri"/>
              <a:cs typeface="Calibri"/>
            </a:endParaRPr>
          </a:p>
          <a:p>
            <a:pPr marL="174625" indent="-174625">
              <a:spcBef>
                <a:spcPct val="20000"/>
              </a:spcBef>
              <a:buFont typeface="Arial"/>
              <a:buChar char="•"/>
            </a:pPr>
            <a:r>
              <a:rPr lang="en-US" b="1"/>
              <a:t>1 in 9</a:t>
            </a:r>
            <a:r>
              <a:rPr lang="en-US"/>
              <a:t> (11%) people face food insecurity</a:t>
            </a:r>
            <a:endParaRPr lang="en-US">
              <a:ea typeface="Calibri" panose="020F0502020204030204"/>
              <a:cs typeface="Calibri"/>
            </a:endParaRPr>
          </a:p>
          <a:p>
            <a:pPr marL="174625" indent="-174625">
              <a:spcBef>
                <a:spcPct val="20000"/>
              </a:spcBef>
              <a:buFont typeface="Arial"/>
              <a:buChar char="•"/>
            </a:pPr>
            <a:r>
              <a:rPr lang="en-US" b="1"/>
              <a:t>1 in 7</a:t>
            </a:r>
            <a:r>
              <a:rPr lang="en-US"/>
              <a:t> (15%) kids and teens </a:t>
            </a:r>
            <a:endParaRPr lang="en-US">
              <a:ea typeface="Calibri" panose="020F0502020204030204"/>
              <a:cs typeface="Calibri"/>
            </a:endParaRPr>
          </a:p>
          <a:p>
            <a:pPr marL="174625" indent="-174625">
              <a:spcBef>
                <a:spcPct val="20000"/>
              </a:spcBef>
              <a:buFont typeface="Arial"/>
              <a:buChar char="•"/>
            </a:pPr>
            <a:r>
              <a:rPr lang="en-US" b="1"/>
              <a:t>1 in 5</a:t>
            </a:r>
            <a:r>
              <a:rPr lang="en-US"/>
              <a:t> (21%) in Black households</a:t>
            </a:r>
            <a:endParaRPr lang="en-US">
              <a:ea typeface="Calibri" panose="020F0502020204030204"/>
              <a:cs typeface="Calibri"/>
            </a:endParaRPr>
          </a:p>
          <a:p>
            <a:pPr marL="174625" indent="-174625">
              <a:spcBef>
                <a:spcPct val="20000"/>
              </a:spcBef>
              <a:buFont typeface="Arial"/>
              <a:buChar char="•"/>
            </a:pPr>
            <a:r>
              <a:rPr lang="en-US" b="1"/>
              <a:t>1 in 6</a:t>
            </a:r>
            <a:r>
              <a:rPr lang="en-US"/>
              <a:t> (17%) in Latinx / Hispanic households</a:t>
            </a:r>
            <a:endParaRPr lang="en-US">
              <a:ea typeface="Calibri" panose="020F0502020204030204"/>
              <a:cs typeface="Calibri"/>
            </a:endParaRPr>
          </a:p>
          <a:p>
            <a:pPr marL="174625" indent="-174625">
              <a:spcBef>
                <a:spcPct val="20000"/>
              </a:spcBef>
              <a:buFont typeface="Arial"/>
              <a:buChar char="•"/>
            </a:pPr>
            <a:r>
              <a:rPr lang="en-US" b="1"/>
              <a:t>1 in 13</a:t>
            </a:r>
            <a:r>
              <a:rPr lang="en-US"/>
              <a:t> (8%) in White households</a:t>
            </a:r>
            <a:endParaRPr lang="en-US">
              <a:ea typeface="Calibri" panose="020F0502020204030204"/>
              <a:cs typeface="Calibri"/>
            </a:endParaRPr>
          </a:p>
          <a:p>
            <a:pPr marL="465455" indent="-465455">
              <a:spcBef>
                <a:spcPct val="20000"/>
              </a:spcBef>
              <a:buFont typeface="Arial"/>
              <a:buChar char="•"/>
            </a:pPr>
            <a:endParaRPr lang="en-US">
              <a:cs typeface="Calibri"/>
            </a:endParaRPr>
          </a:p>
          <a:p>
            <a:pPr>
              <a:spcBef>
                <a:spcPts val="1400"/>
              </a:spcBef>
              <a:spcAft>
                <a:spcPts val="2000"/>
              </a:spcAft>
            </a:pPr>
            <a:r>
              <a:rPr lang="en-US" b="1"/>
              <a:t>2024: </a:t>
            </a:r>
            <a:r>
              <a:rPr lang="en-US" b="1">
                <a:solidFill>
                  <a:srgbClr val="18384D"/>
                </a:solidFill>
              </a:rPr>
              <a:t>629,980 people</a:t>
            </a:r>
            <a:r>
              <a:rPr lang="en-US"/>
              <a:t> </a:t>
            </a:r>
            <a:r>
              <a:rPr lang="en-US">
                <a:solidFill>
                  <a:srgbClr val="1E384B"/>
                </a:solidFill>
              </a:rPr>
              <a:t>are food insecure in our region.</a:t>
            </a:r>
            <a:endParaRPr lang="en-US"/>
          </a:p>
          <a:p>
            <a:pPr marL="171450" indent="-171450">
              <a:spcBef>
                <a:spcPct val="20000"/>
              </a:spcBef>
              <a:buFont typeface="Arial"/>
              <a:buChar char="•"/>
            </a:pPr>
            <a:r>
              <a:rPr lang="en-US" b="1">
                <a:solidFill>
                  <a:srgbClr val="1E384B"/>
                </a:solidFill>
              </a:rPr>
              <a:t>1 in 7</a:t>
            </a:r>
            <a:r>
              <a:rPr lang="en-US">
                <a:solidFill>
                  <a:srgbClr val="1E384B"/>
                </a:solidFill>
              </a:rPr>
              <a:t> (14.8%) individuals</a:t>
            </a:r>
            <a:endParaRPr lang="en-US">
              <a:solidFill>
                <a:srgbClr val="1E384B"/>
              </a:solidFill>
              <a:ea typeface="Calibri" panose="020F0502020204030204"/>
              <a:cs typeface="Calibri" panose="020F0502020204030204"/>
            </a:endParaRPr>
          </a:p>
          <a:p>
            <a:pPr marL="171450" indent="-171450">
              <a:spcBef>
                <a:spcPct val="20000"/>
              </a:spcBef>
              <a:buFont typeface="Arial"/>
              <a:buChar char="•"/>
            </a:pPr>
            <a:r>
              <a:rPr lang="en-US" b="1">
                <a:solidFill>
                  <a:srgbClr val="1E384B"/>
                </a:solidFill>
              </a:rPr>
              <a:t>1 in 5</a:t>
            </a:r>
            <a:r>
              <a:rPr lang="en-US">
                <a:solidFill>
                  <a:srgbClr val="1E384B"/>
                </a:solidFill>
              </a:rPr>
              <a:t> (20.6%) kids and teens </a:t>
            </a:r>
            <a:endParaRPr lang="en-US">
              <a:ea typeface="Calibri" panose="020F0502020204030204"/>
              <a:cs typeface="Calibri" panose="020F0502020204030204"/>
            </a:endParaRPr>
          </a:p>
          <a:p>
            <a:pPr marL="171450" indent="-171450">
              <a:spcBef>
                <a:spcPct val="20000"/>
              </a:spcBef>
              <a:buFont typeface="Arial"/>
              <a:buChar char="•"/>
            </a:pPr>
            <a:r>
              <a:rPr lang="en-US" b="1">
                <a:solidFill>
                  <a:srgbClr val="1E384B"/>
                </a:solidFill>
              </a:rPr>
              <a:t>1 in 3</a:t>
            </a:r>
            <a:r>
              <a:rPr lang="en-US">
                <a:solidFill>
                  <a:srgbClr val="1E384B"/>
                </a:solidFill>
              </a:rPr>
              <a:t> (30%) in Black households</a:t>
            </a:r>
            <a:endParaRPr lang="en-US">
              <a:solidFill>
                <a:srgbClr val="1E384B"/>
              </a:solidFill>
              <a:ea typeface="Calibri" panose="020F0502020204030204"/>
              <a:cs typeface="Calibri" panose="020F0502020204030204"/>
            </a:endParaRPr>
          </a:p>
          <a:p>
            <a:pPr marL="171450" indent="-171450">
              <a:spcBef>
                <a:spcPct val="20000"/>
              </a:spcBef>
              <a:buFont typeface="Arial"/>
              <a:buChar char="•"/>
            </a:pPr>
            <a:r>
              <a:rPr lang="en-US" b="1">
                <a:solidFill>
                  <a:srgbClr val="1E384B"/>
                </a:solidFill>
              </a:rPr>
              <a:t>1 in 4</a:t>
            </a:r>
            <a:r>
              <a:rPr lang="en-US">
                <a:solidFill>
                  <a:srgbClr val="1E384B"/>
                </a:solidFill>
              </a:rPr>
              <a:t> (23%) in Latinx / Hispanic households</a:t>
            </a:r>
            <a:endParaRPr lang="en-US">
              <a:solidFill>
                <a:srgbClr val="1E384B"/>
              </a:solidFill>
              <a:ea typeface="Calibri" panose="020F0502020204030204"/>
              <a:cs typeface="Calibri" panose="020F0502020204030204"/>
            </a:endParaRPr>
          </a:p>
          <a:p>
            <a:pPr marL="171450" indent="-171450">
              <a:spcBef>
                <a:spcPct val="20000"/>
              </a:spcBef>
              <a:buFont typeface="Arial"/>
              <a:buChar char="•"/>
            </a:pPr>
            <a:r>
              <a:rPr lang="en-US" b="1">
                <a:solidFill>
                  <a:srgbClr val="1E384B"/>
                </a:solidFill>
              </a:rPr>
              <a:t>1 in 9</a:t>
            </a:r>
            <a:r>
              <a:rPr lang="en-US">
                <a:solidFill>
                  <a:srgbClr val="1E384B"/>
                </a:solidFill>
              </a:rPr>
              <a:t> (11%) in White households</a:t>
            </a:r>
            <a:endParaRPr lang="en-US">
              <a:solidFill>
                <a:srgbClr val="1E384B"/>
              </a:solidFill>
              <a:ea typeface="Calibri" panose="020F0502020204030204"/>
              <a:cs typeface="Calibri" panose="020F0502020204030204"/>
            </a:endParaRPr>
          </a:p>
          <a:p>
            <a:pPr marL="171450" indent="-171450">
              <a:spcBef>
                <a:spcPts val="1426"/>
              </a:spcBef>
              <a:spcAft>
                <a:spcPts val="2037"/>
              </a:spcAft>
              <a:buFont typeface="Arial"/>
              <a:buChar char="•"/>
            </a:pPr>
            <a:endParaRPr lang="en-US">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50243883-4140-F281-2319-D7B46209393E}"/>
              </a:ext>
            </a:extLst>
          </p:cNvPr>
          <p:cNvSpPr>
            <a:spLocks noGrp="1"/>
          </p:cNvSpPr>
          <p:nvPr>
            <p:ph type="sldNum" sz="quarter" idx="5"/>
          </p:nvPr>
        </p:nvSpPr>
        <p:spPr/>
        <p:txBody>
          <a:bodyPr/>
          <a:lstStyle/>
          <a:p>
            <a:fld id="{4BBE2885-B93D-49E7-AC65-0E10FFAD0E3B}" type="slidenum">
              <a:rPr lang="en-US" smtClean="0"/>
              <a:t>6</a:t>
            </a:fld>
            <a:endParaRPr lang="en-US"/>
          </a:p>
        </p:txBody>
      </p:sp>
    </p:spTree>
    <p:extLst>
      <p:ext uri="{BB962C8B-B14F-4D97-AF65-F5344CB8AC3E}">
        <p14:creationId xmlns:p14="http://schemas.microsoft.com/office/powerpoint/2010/main" val="1602681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9300" y="1181100"/>
            <a:ext cx="5664200" cy="3187700"/>
          </a:xfrm>
        </p:spPr>
      </p:sp>
      <p:sp>
        <p:nvSpPr>
          <p:cNvPr id="3" name="Notes Placeholder 2"/>
          <p:cNvSpPr>
            <a:spLocks noGrp="1"/>
          </p:cNvSpPr>
          <p:nvPr>
            <p:ph type="body" idx="1"/>
          </p:nvPr>
        </p:nvSpPr>
        <p:spPr/>
        <p:txBody>
          <a:bodyPr/>
          <a:lstStyle/>
          <a:p>
            <a:pPr marL="0" indent="0">
              <a:spcAft>
                <a:spcPts val="1019"/>
              </a:spcAft>
              <a:buFont typeface="Arial"/>
              <a:buNone/>
            </a:pPr>
            <a:r>
              <a:rPr lang="en-US" b="1">
                <a:ea typeface="Calibri" panose="020F0502020204030204"/>
                <a:cs typeface="Calibri" panose="020F0502020204030204"/>
              </a:rPr>
              <a:t>Mariah</a:t>
            </a:r>
          </a:p>
          <a:p>
            <a:pPr marL="173990" indent="-173990">
              <a:spcAft>
                <a:spcPts val="1019"/>
              </a:spcAft>
              <a:buFont typeface="Arial"/>
              <a:buChar char="•"/>
            </a:pPr>
            <a:r>
              <a:rPr lang="en-US">
                <a:ea typeface="Calibri" panose="020F0502020204030204"/>
                <a:cs typeface="Calibri" panose="020F0502020204030204"/>
              </a:rPr>
              <a:t>Now that we have a sense of the scope of this crisis, let's talk about our shared response</a:t>
            </a:r>
            <a:endParaRPr lang="en-US"/>
          </a:p>
          <a:p>
            <a:pPr marL="290830" indent="-290830">
              <a:spcAft>
                <a:spcPts val="1019"/>
              </a:spcAft>
              <a:buFont typeface="Arial"/>
              <a:buChar char="•"/>
            </a:pPr>
            <a:r>
              <a:rPr lang="en-US"/>
              <a:t>700+ partner programs</a:t>
            </a:r>
            <a:endParaRPr lang="en-US">
              <a:ea typeface="Calibri"/>
              <a:cs typeface="Calibri"/>
            </a:endParaRPr>
          </a:p>
          <a:p>
            <a:pPr marL="290830" indent="-290830">
              <a:spcAft>
                <a:spcPts val="1019"/>
              </a:spcAft>
              <a:buFont typeface="Arial"/>
              <a:buChar char="•"/>
            </a:pPr>
            <a:r>
              <a:rPr lang="en-US"/>
              <a:t>180+ staff across six branches</a:t>
            </a:r>
            <a:endParaRPr lang="en-US">
              <a:ea typeface="Calibri"/>
              <a:cs typeface="Calibri"/>
            </a:endParaRPr>
          </a:p>
          <a:p>
            <a:pPr marL="290830" indent="-290830">
              <a:buFont typeface="Arial"/>
              <a:buChar char="•"/>
            </a:pPr>
            <a:r>
              <a:rPr lang="en-US"/>
              <a:t>$44+ million cash operating budget</a:t>
            </a:r>
            <a:endParaRPr lang="en-US">
              <a:ea typeface="Calibri" panose="020F0502020204030204"/>
              <a:cs typeface="Calibri"/>
            </a:endParaRPr>
          </a:p>
          <a:p>
            <a:pPr marL="290830" indent="-290830">
              <a:buFont typeface="Arial"/>
              <a:buChar char="•"/>
            </a:pPr>
            <a:r>
              <a:rPr lang="en-US"/>
              <a:t>That funding nets more than $250 million in food and essential supplies that flow through our distribution centers each year</a:t>
            </a:r>
            <a:endParaRPr lang="en-US">
              <a:ea typeface="Calibri" panose="020F0502020204030204"/>
              <a:cs typeface="Calibri"/>
            </a:endParaRPr>
          </a:p>
          <a:p>
            <a:pPr marL="290830" indent="-290830">
              <a:buFont typeface="Arial"/>
              <a:buChar char="•"/>
            </a:pPr>
            <a:r>
              <a:rPr lang="en-US"/>
              <a:t>So when we talk about your dollars going further with the Food Bank network, this is exactly what we mean</a:t>
            </a:r>
          </a:p>
          <a:p>
            <a:pPr marL="290830" indent="-290830">
              <a:buFont typeface="Arial"/>
              <a:buChar char="•"/>
            </a:pPr>
            <a:r>
              <a:rPr lang="en-US"/>
              <a:t>For every dollar donated, we can provide enough food to fuel three meals in the community</a:t>
            </a:r>
          </a:p>
          <a:p>
            <a:pPr marL="290830" indent="-290830">
              <a:buFont typeface="Arial"/>
              <a:buChar char="•"/>
            </a:pPr>
            <a:r>
              <a:rPr lang="en-US"/>
              <a:t>97% of donations go to these programs and services; with 2% fundraising activities and 1% to administration</a:t>
            </a:r>
            <a:endParaRPr lang="en-US">
              <a:ea typeface="Calibri"/>
              <a:cs typeface="Calibri"/>
            </a:endParaRPr>
          </a:p>
        </p:txBody>
      </p:sp>
    </p:spTree>
    <p:extLst>
      <p:ext uri="{BB962C8B-B14F-4D97-AF65-F5344CB8AC3E}">
        <p14:creationId xmlns:p14="http://schemas.microsoft.com/office/powerpoint/2010/main" val="3994101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77875" y="1200150"/>
            <a:ext cx="5759450" cy="3240088"/>
          </a:xfrm>
        </p:spPr>
      </p:sp>
      <p:sp>
        <p:nvSpPr>
          <p:cNvPr id="3" name="Notes Placeholder 2"/>
          <p:cNvSpPr>
            <a:spLocks noGrp="1"/>
          </p:cNvSpPr>
          <p:nvPr>
            <p:ph type="body" idx="1"/>
          </p:nvPr>
        </p:nvSpPr>
        <p:spPr/>
        <p:txBody>
          <a:bodyPr/>
          <a:lstStyle/>
          <a:p>
            <a:r>
              <a:rPr lang="en-US" b="1"/>
              <a:t>Mariah</a:t>
            </a:r>
          </a:p>
          <a:p>
            <a:pPr marL="171450" indent="-171450">
              <a:buFont typeface="Arial,Sans-Serif"/>
              <a:buChar char="•"/>
            </a:pPr>
            <a:r>
              <a:rPr lang="en-US"/>
              <a:t>It'smportant to note that none of our work would be possible without coordination and support across our state association</a:t>
            </a:r>
          </a:p>
          <a:p>
            <a:pPr marL="171450" indent="-171450">
              <a:buFont typeface="Arial,Sans-Serif"/>
              <a:buChar char="•"/>
            </a:pPr>
            <a:r>
              <a:rPr lang="en-US"/>
              <a:t>We work every day with our six sister food banks, each covering a large geographic area</a:t>
            </a:r>
          </a:p>
          <a:p>
            <a:pPr marL="171450" indent="-171450">
              <a:buFont typeface="Arial,Sans-Serif"/>
              <a:buChar char="•"/>
            </a:pPr>
            <a:r>
              <a:rPr lang="en-US"/>
              <a:t>You'll also see some overlapping colors here – and that's because we collaborate closely with our neighboring food banks based in Fayetteville, Raleigh, and Elizabeth City</a:t>
            </a:r>
          </a:p>
          <a:p>
            <a:pPr marL="171450" indent="-171450">
              <a:buFont typeface="Arial,Sans-Serif"/>
              <a:buChar char="•"/>
            </a:pPr>
            <a:r>
              <a:rPr lang="en-US"/>
              <a:t>We work together to source more food at scale and to deliver products as efficiently as possible to local partners like those you'll hear from today</a:t>
            </a:r>
          </a:p>
          <a:p>
            <a:pPr marL="171450" indent="-171450">
              <a:buFont typeface="Arial,Sans-Serif"/>
              <a:buChar char="•"/>
            </a:pPr>
            <a:r>
              <a:rPr lang="en-US"/>
              <a:t>Together,  we cover about half of the state's counties and population</a:t>
            </a:r>
          </a:p>
          <a:p>
            <a:pPr indent="-171450">
              <a:buFont typeface="Arial"/>
              <a:buChar char="•"/>
            </a:pPr>
            <a:endParaRPr lang="en-US"/>
          </a:p>
          <a:p>
            <a:pPr marL="171450" indent="-171450">
              <a:buFont typeface="Arial"/>
              <a:buChar char="•"/>
            </a:pPr>
            <a:endParaRPr lang="en-US"/>
          </a:p>
          <a:p>
            <a:endParaRPr lang="en-US">
              <a:ea typeface="Calibri"/>
              <a:cs typeface="Calibri"/>
            </a:endParaRPr>
          </a:p>
        </p:txBody>
      </p:sp>
      <p:sp>
        <p:nvSpPr>
          <p:cNvPr id="4" name="Slide Number Placeholder 3"/>
          <p:cNvSpPr>
            <a:spLocks noGrp="1"/>
          </p:cNvSpPr>
          <p:nvPr>
            <p:ph type="sldNum" sz="quarter" idx="5"/>
          </p:nvPr>
        </p:nvSpPr>
        <p:spPr/>
        <p:txBody>
          <a:bodyPr/>
          <a:lstStyle/>
          <a:p>
            <a:fld id="{4BBE2885-B93D-49E7-AC65-0E10FFAD0E3B}" type="slidenum">
              <a:rPr lang="en-US" smtClean="0"/>
              <a:t>8</a:t>
            </a:fld>
            <a:endParaRPr lang="en-US"/>
          </a:p>
        </p:txBody>
      </p:sp>
    </p:spTree>
    <p:extLst>
      <p:ext uri="{BB962C8B-B14F-4D97-AF65-F5344CB8AC3E}">
        <p14:creationId xmlns:p14="http://schemas.microsoft.com/office/powerpoint/2010/main" val="2006609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Mariah</a:t>
            </a:r>
          </a:p>
          <a:p>
            <a:pPr marL="171450" indent="-171450">
              <a:buFont typeface="Arial"/>
              <a:buChar char="•"/>
            </a:pPr>
            <a:r>
              <a:rPr lang="en-US">
                <a:latin typeface="Calibri"/>
                <a:ea typeface="Calibri"/>
                <a:cs typeface="Calibri"/>
              </a:rPr>
              <a:t>I want to take a moment to introduce each of our speakers before we turn it over to Zarria to lead our conversation</a:t>
            </a:r>
            <a:endParaRPr lang="en-US"/>
          </a:p>
          <a:p>
            <a:pPr marL="171450" indent="-171450">
              <a:buFont typeface="Arial"/>
              <a:buChar char="•"/>
            </a:pPr>
            <a:r>
              <a:rPr lang="en-US">
                <a:latin typeface="Calibri"/>
                <a:ea typeface="Calibri"/>
                <a:cs typeface="Calibri"/>
              </a:rPr>
              <a:t>My team has the privilege of working with these incredible leaders every day, and we're grateful to have them with us</a:t>
            </a:r>
          </a:p>
          <a:p>
            <a:pPr marL="171450" indent="-171450">
              <a:buFont typeface="Arial"/>
              <a:buChar char="•"/>
            </a:pPr>
            <a:r>
              <a:rPr lang="en-US">
                <a:latin typeface="Calibri"/>
                <a:ea typeface="Calibri"/>
                <a:cs typeface="Calibri"/>
              </a:rPr>
              <a:t>First is Marco Ramirez of North Raleigh Ministries, one of our key partners in Wake County</a:t>
            </a:r>
          </a:p>
          <a:p>
            <a:pPr marL="171450" indent="-171450">
              <a:buFont typeface="Arial"/>
              <a:buChar char="•"/>
            </a:pPr>
            <a:r>
              <a:rPr lang="en-US">
                <a:latin typeface="Calibri"/>
                <a:ea typeface="Calibri"/>
                <a:cs typeface="Calibri"/>
              </a:rPr>
              <a:t>North Raleigh is an incredible example of an agency that provides true "wraparound services" — from their on-site market and drive-through food distribution, to financial and family counseling, to ongoing peer support and pastoral care</a:t>
            </a:r>
          </a:p>
          <a:p>
            <a:pPr marL="171450" indent="-171450">
              <a:buFont typeface="Arial"/>
              <a:buChar char="•"/>
            </a:pPr>
            <a:r>
              <a:rPr lang="en-US">
                <a:latin typeface="Calibri"/>
                <a:ea typeface="Calibri"/>
                <a:cs typeface="Calibri"/>
              </a:rPr>
              <a:t>Last year, they served more than 4,500 households from the North Raleigh zip codes and beyond – including enough food to fuel more than 160,000 meals </a:t>
            </a:r>
          </a:p>
        </p:txBody>
      </p:sp>
      <p:sp>
        <p:nvSpPr>
          <p:cNvPr id="4" name="Slide Number Placeholder 3"/>
          <p:cNvSpPr>
            <a:spLocks noGrp="1"/>
          </p:cNvSpPr>
          <p:nvPr>
            <p:ph type="sldNum" sz="quarter" idx="5"/>
          </p:nvPr>
        </p:nvSpPr>
        <p:spPr/>
        <p:txBody>
          <a:bodyPr/>
          <a:lstStyle/>
          <a:p>
            <a:fld id="{5EB5A5D7-7B38-4DBD-822F-0213AAB7666A}" type="slidenum">
              <a:rPr lang="en-US" smtClean="0"/>
              <a:t>9</a:t>
            </a:fld>
            <a:endParaRPr lang="en-US"/>
          </a:p>
        </p:txBody>
      </p:sp>
    </p:spTree>
    <p:extLst>
      <p:ext uri="{BB962C8B-B14F-4D97-AF65-F5344CB8AC3E}">
        <p14:creationId xmlns:p14="http://schemas.microsoft.com/office/powerpoint/2010/main" val="3492508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Mariah</a:t>
            </a:r>
            <a:endParaRPr lang="en-US"/>
          </a:p>
          <a:p>
            <a:pPr marL="171450" indent="-171450">
              <a:buFont typeface="Arial"/>
              <a:buChar char="•"/>
            </a:pPr>
            <a:r>
              <a:rPr lang="en-US">
                <a:latin typeface="Calibri"/>
                <a:ea typeface="Calibri"/>
                <a:cs typeface="Calibri"/>
              </a:rPr>
              <a:t>Mary Schronce leads Martha's Mission Cupboard in Morehead City</a:t>
            </a:r>
            <a:endParaRPr lang="en-US"/>
          </a:p>
          <a:p>
            <a:pPr marL="171450" indent="-171450">
              <a:buFont typeface="Arial"/>
              <a:buChar char="•"/>
            </a:pPr>
            <a:r>
              <a:rPr lang="en-US">
                <a:latin typeface="Calibri"/>
                <a:ea typeface="Calibri"/>
                <a:cs typeface="Calibri"/>
              </a:rPr>
              <a:t>Martha's Mission is an all-volunteer organization, fueled by close to 6,000 volunteer hours each year</a:t>
            </a:r>
            <a:endParaRPr lang="en-US" err="1">
              <a:solidFill>
                <a:srgbClr val="000000"/>
              </a:solidFill>
              <a:latin typeface="Calibri"/>
              <a:ea typeface="Calibri"/>
              <a:cs typeface="Calibri"/>
            </a:endParaRPr>
          </a:p>
          <a:p>
            <a:pPr marL="171450" indent="-171450">
              <a:buFont typeface="Arial"/>
              <a:buChar char="•"/>
            </a:pPr>
            <a:r>
              <a:rPr lang="en-US">
                <a:latin typeface="Calibri"/>
                <a:ea typeface="Calibri"/>
                <a:cs typeface="Calibri"/>
              </a:rPr>
              <a:t>That crew is doing amazing work serving more than 4,400 households in 2025 alone</a:t>
            </a:r>
            <a:endParaRPr lang="en-US"/>
          </a:p>
          <a:p>
            <a:pPr marL="171450" indent="-171450">
              <a:buFont typeface="Arial"/>
              <a:buChar char="•"/>
            </a:pPr>
            <a:r>
              <a:rPr lang="en-US">
                <a:latin typeface="Calibri"/>
                <a:ea typeface="Calibri"/>
                <a:cs typeface="Calibri"/>
              </a:rPr>
              <a:t>Of particular note is their focus on fresh fruits and vegetables</a:t>
            </a:r>
          </a:p>
          <a:p>
            <a:pPr marL="171450" indent="-171450">
              <a:buFont typeface="Arial"/>
              <a:buChar char="•"/>
            </a:pPr>
            <a:r>
              <a:rPr lang="en-US">
                <a:latin typeface="Calibri"/>
                <a:ea typeface="Calibri"/>
                <a:cs typeface="Calibri"/>
              </a:rPr>
              <a:t>They provided enough </a:t>
            </a:r>
            <a:r>
              <a:rPr lang="en-US" err="1">
                <a:latin typeface="Calibri"/>
                <a:ea typeface="Calibri"/>
                <a:cs typeface="Calibri"/>
              </a:rPr>
              <a:t>produc</a:t>
            </a:r>
            <a:r>
              <a:rPr lang="en-US">
                <a:latin typeface="Calibri"/>
                <a:ea typeface="Calibri"/>
                <a:cs typeface="Calibri"/>
              </a:rPr>
              <a:t>e to fuel 160,000+ meals last year!</a:t>
            </a:r>
          </a:p>
        </p:txBody>
      </p:sp>
      <p:sp>
        <p:nvSpPr>
          <p:cNvPr id="4" name="Slide Number Placeholder 3"/>
          <p:cNvSpPr>
            <a:spLocks noGrp="1"/>
          </p:cNvSpPr>
          <p:nvPr>
            <p:ph type="sldNum" sz="quarter" idx="5"/>
          </p:nvPr>
        </p:nvSpPr>
        <p:spPr/>
        <p:txBody>
          <a:bodyPr/>
          <a:lstStyle/>
          <a:p>
            <a:fld id="{5EB5A5D7-7B38-4DBD-822F-0213AAB7666A}" type="slidenum">
              <a:rPr lang="en-US" smtClean="0"/>
              <a:t>10</a:t>
            </a:fld>
            <a:endParaRPr lang="en-US"/>
          </a:p>
        </p:txBody>
      </p:sp>
    </p:spTree>
    <p:extLst>
      <p:ext uri="{BB962C8B-B14F-4D97-AF65-F5344CB8AC3E}">
        <p14:creationId xmlns:p14="http://schemas.microsoft.com/office/powerpoint/2010/main" val="1990057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Mariah</a:t>
            </a:r>
          </a:p>
          <a:p>
            <a:pPr marL="171450" indent="-171450">
              <a:buFont typeface="Arial"/>
              <a:buChar char="•"/>
            </a:pPr>
            <a:r>
              <a:rPr lang="en-US">
                <a:latin typeface="Calibri"/>
                <a:ea typeface="Calibri"/>
                <a:cs typeface="Calibri"/>
              </a:rPr>
              <a:t>And </a:t>
            </a:r>
            <a:r>
              <a:rPr lang="en-US" err="1">
                <a:latin typeface="Calibri"/>
                <a:ea typeface="Calibri"/>
                <a:cs typeface="Calibri"/>
              </a:rPr>
              <a:t>Whykeshia</a:t>
            </a:r>
            <a:r>
              <a:rPr lang="en-US">
                <a:latin typeface="Calibri"/>
                <a:ea typeface="Calibri"/>
                <a:cs typeface="Calibri"/>
              </a:rPr>
              <a:t> White is the new Executive Director of Feed Your Neighbor Community Food Pantry</a:t>
            </a:r>
            <a:endParaRPr lang="en-US"/>
          </a:p>
          <a:p>
            <a:pPr marL="171450" indent="-171450">
              <a:buFont typeface="Arial"/>
              <a:buChar char="•"/>
            </a:pPr>
            <a:r>
              <a:rPr lang="en-US">
                <a:latin typeface="Calibri"/>
                <a:ea typeface="Calibri"/>
                <a:cs typeface="Calibri"/>
              </a:rPr>
              <a:t>Some of you may know </a:t>
            </a:r>
            <a:r>
              <a:rPr lang="en-US" err="1">
                <a:latin typeface="Calibri"/>
                <a:ea typeface="Calibri"/>
                <a:cs typeface="Calibri"/>
              </a:rPr>
              <a:t>Whykeshia</a:t>
            </a:r>
            <a:r>
              <a:rPr lang="en-US">
                <a:latin typeface="Calibri"/>
                <a:ea typeface="Calibri"/>
                <a:cs typeface="Calibri"/>
              </a:rPr>
              <a:t> from her time as a leader here at the Food Bank, and we're excited to have her at the helm of a great partner agency in Greenville</a:t>
            </a:r>
          </a:p>
          <a:p>
            <a:pPr marL="171450" indent="-171450">
              <a:buFont typeface="Arial"/>
              <a:buChar char="•"/>
            </a:pPr>
            <a:r>
              <a:rPr lang="en-US">
                <a:latin typeface="Calibri"/>
                <a:ea typeface="Calibri"/>
                <a:cs typeface="Calibri"/>
              </a:rPr>
              <a:t>Feed Your Neighbor is relatively new as a formal nonprofit, they've been a pillar of the </a:t>
            </a:r>
            <a:r>
              <a:rPr lang="en-US" err="1">
                <a:latin typeface="Calibri"/>
                <a:ea typeface="Calibri"/>
                <a:cs typeface="Calibri"/>
              </a:rPr>
              <a:t>communit</a:t>
            </a:r>
            <a:r>
              <a:rPr lang="en-US">
                <a:latin typeface="Calibri"/>
                <a:ea typeface="Calibri"/>
                <a:cs typeface="Calibri"/>
              </a:rPr>
              <a:t>y for more than 20 years</a:t>
            </a:r>
          </a:p>
          <a:p>
            <a:pPr marL="171450" indent="-171450">
              <a:buFont typeface="Arial"/>
              <a:buChar char="•"/>
            </a:pPr>
            <a:r>
              <a:rPr lang="en-US"/>
              <a:t>In that time,</a:t>
            </a:r>
            <a:r>
              <a:rPr lang="en-US">
                <a:latin typeface="Aptos"/>
                <a:ea typeface="Calibri"/>
                <a:cs typeface="Calibri"/>
              </a:rPr>
              <a:t> t</a:t>
            </a:r>
            <a:r>
              <a:rPr lang="en-US">
                <a:latin typeface="Calibri"/>
                <a:ea typeface="Calibri"/>
                <a:cs typeface="Calibri"/>
              </a:rPr>
              <a:t>hey've grown to support 700+ households each month – providing more than 200,000 meals in the Greenville area over the past year</a:t>
            </a:r>
          </a:p>
          <a:p>
            <a:endParaRPr lang="en-US">
              <a:latin typeface="Calibri"/>
              <a:ea typeface="Calibri"/>
              <a:cs typeface="Calibri"/>
            </a:endParaRPr>
          </a:p>
          <a:p>
            <a:endParaRPr lang="en-US">
              <a:latin typeface="Calibri"/>
              <a:ea typeface="Calibri"/>
              <a:cs typeface="Calibri"/>
            </a:endParaRPr>
          </a:p>
        </p:txBody>
      </p:sp>
      <p:sp>
        <p:nvSpPr>
          <p:cNvPr id="4" name="Slide Number Placeholder 3"/>
          <p:cNvSpPr>
            <a:spLocks noGrp="1"/>
          </p:cNvSpPr>
          <p:nvPr>
            <p:ph type="sldNum" sz="quarter" idx="5"/>
          </p:nvPr>
        </p:nvSpPr>
        <p:spPr/>
        <p:txBody>
          <a:bodyPr/>
          <a:lstStyle/>
          <a:p>
            <a:fld id="{5EB5A5D7-7B38-4DBD-822F-0213AAB7666A}" type="slidenum">
              <a:rPr lang="en-US" smtClean="0"/>
              <a:t>11</a:t>
            </a:fld>
            <a:endParaRPr lang="en-US"/>
          </a:p>
        </p:txBody>
      </p:sp>
    </p:spTree>
    <p:extLst>
      <p:ext uri="{BB962C8B-B14F-4D97-AF65-F5344CB8AC3E}">
        <p14:creationId xmlns:p14="http://schemas.microsoft.com/office/powerpoint/2010/main" val="3696845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D456-DD03-48A5-32EB-A8125F9B25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35383-9EAC-3CA5-0972-55CA5C6CC07E}"/>
              </a:ext>
            </a:extLst>
          </p:cNvPr>
          <p:cNvSpPr>
            <a:spLocks noGrp="1" noRot="1" noChangeAspect="1"/>
          </p:cNvSpPr>
          <p:nvPr>
            <p:ph type="sldImg"/>
          </p:nvPr>
        </p:nvSpPr>
        <p:spPr>
          <a:xfrm>
            <a:off x="749300" y="1181100"/>
            <a:ext cx="5664200" cy="3187700"/>
          </a:xfrm>
        </p:spPr>
      </p:sp>
      <p:sp>
        <p:nvSpPr>
          <p:cNvPr id="3" name="Notes Placeholder 2">
            <a:extLst>
              <a:ext uri="{FF2B5EF4-FFF2-40B4-BE49-F238E27FC236}">
                <a16:creationId xmlns:a16="http://schemas.microsoft.com/office/drawing/2014/main" id="{955E114F-FE2B-22C0-16EF-1576DFF898DB}"/>
              </a:ext>
            </a:extLst>
          </p:cNvPr>
          <p:cNvSpPr>
            <a:spLocks noGrp="1"/>
          </p:cNvSpPr>
          <p:nvPr>
            <p:ph type="body" idx="1"/>
          </p:nvPr>
        </p:nvSpPr>
        <p:spPr/>
        <p:txBody>
          <a:bodyPr/>
          <a:lstStyle/>
          <a:p>
            <a:r>
              <a:rPr lang="en-US" b="1">
                <a:ea typeface="Calibri"/>
              </a:rPr>
              <a:t>Zarria</a:t>
            </a:r>
          </a:p>
          <a:p>
            <a:pPr marL="171450" indent="-171450">
              <a:buFont typeface="Arial"/>
              <a:buChar char="•"/>
            </a:pPr>
            <a:r>
              <a:rPr lang="en-US">
                <a:ea typeface="Calibri"/>
              </a:rPr>
              <a:t>We always say at the Food Bank that we cannot do this work without our strong partner network — and we are so excited to have this opportunity for you to share with supporters. Can you each tell us a little about your agency including overall mission/scope and any programs you offer to the community?</a:t>
            </a:r>
          </a:p>
          <a:p>
            <a:pPr marL="171450" indent="-171450">
              <a:buFont typeface="Arial"/>
              <a:buChar char="•"/>
            </a:pPr>
            <a:endParaRPr lang="en-US">
              <a:ea typeface="Calibri"/>
            </a:endParaRPr>
          </a:p>
        </p:txBody>
      </p:sp>
      <p:sp>
        <p:nvSpPr>
          <p:cNvPr id="4" name="Slide Number Placeholder 3">
            <a:extLst>
              <a:ext uri="{FF2B5EF4-FFF2-40B4-BE49-F238E27FC236}">
                <a16:creationId xmlns:a16="http://schemas.microsoft.com/office/drawing/2014/main" id="{61928948-4C8F-C60C-BB74-A80584566B9D}"/>
              </a:ext>
            </a:extLst>
          </p:cNvPr>
          <p:cNvSpPr>
            <a:spLocks noGrp="1"/>
          </p:cNvSpPr>
          <p:nvPr>
            <p:ph type="sldNum" sz="quarter" idx="5"/>
          </p:nvPr>
        </p:nvSpPr>
        <p:spPr/>
        <p:txBody>
          <a:bodyPr/>
          <a:lstStyle/>
          <a:p>
            <a:fld id="{4BBE2885-B93D-49E7-AC65-0E10FFAD0E3B}" type="slidenum">
              <a:rPr lang="en-US" smtClean="0"/>
              <a:t>12</a:t>
            </a:fld>
            <a:endParaRPr lang="en-US"/>
          </a:p>
        </p:txBody>
      </p:sp>
    </p:spTree>
    <p:extLst>
      <p:ext uri="{BB962C8B-B14F-4D97-AF65-F5344CB8AC3E}">
        <p14:creationId xmlns:p14="http://schemas.microsoft.com/office/powerpoint/2010/main" val="2602784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Aptos"/>
                <a:ea typeface="Calibri"/>
                <a:cs typeface="Calibri"/>
              </a:rPr>
              <a:t>Zarria</a:t>
            </a:r>
          </a:p>
          <a:p>
            <a:pPr marL="171450" indent="-171450">
              <a:buFont typeface="Arial"/>
              <a:buChar char="•"/>
            </a:pPr>
            <a:r>
              <a:rPr lang="en-US">
                <a:latin typeface="Aptos"/>
                <a:ea typeface="Calibri"/>
                <a:cs typeface="Calibri"/>
              </a:rPr>
              <a:t>Those of us on the front lines don’t need federal surveys to tell us how significant hunger has become in our communities – we experience those challenges first-hand every day. Still, the annual report validates what so many of our partners are seeing day to day.  I’d love for you to share a bit about what you’re seeing today, how that compares to prior years, and what changes you may be making to meet the moment.  (Potential responses on increased need, references to inflation and high costs of housing, healthcare, fuel, food, etc.,)</a:t>
            </a:r>
          </a:p>
        </p:txBody>
      </p:sp>
      <p:sp>
        <p:nvSpPr>
          <p:cNvPr id="4" name="Slide Number Placeholder 3"/>
          <p:cNvSpPr>
            <a:spLocks noGrp="1"/>
          </p:cNvSpPr>
          <p:nvPr>
            <p:ph type="sldNum" sz="quarter" idx="5"/>
          </p:nvPr>
        </p:nvSpPr>
        <p:spPr/>
        <p:txBody>
          <a:bodyPr/>
          <a:lstStyle/>
          <a:p>
            <a:fld id="{5EB5A5D7-7B38-4DBD-822F-0213AAB7666A}" type="slidenum">
              <a:rPr lang="en-US" smtClean="0"/>
              <a:t>13</a:t>
            </a:fld>
            <a:endParaRPr lang="en-US"/>
          </a:p>
        </p:txBody>
      </p:sp>
    </p:spTree>
    <p:extLst>
      <p:ext uri="{BB962C8B-B14F-4D97-AF65-F5344CB8AC3E}">
        <p14:creationId xmlns:p14="http://schemas.microsoft.com/office/powerpoint/2010/main" val="3490882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Zarria</a:t>
            </a:r>
          </a:p>
          <a:p>
            <a:pPr marL="171450" indent="-171450">
              <a:buFont typeface="Arial"/>
              <a:buChar char="•"/>
            </a:pPr>
            <a:r>
              <a:rPr lang="en-US"/>
              <a:t>I’d like to pose this question to our expert panelists and also to Mariah to share the Food Bank’s perspective: Hunger Action Month is just that – a month of dedicated attention and action. But we all know that hunger exists year-round. We have some of our most dedicated supporters gathered with us today. </a:t>
            </a:r>
            <a:r>
              <a:rPr lang="en-US" b="1"/>
              <a:t>How can this community take action in ways that are most impactful to your organization, during September and beyond?</a:t>
            </a:r>
            <a:endParaRPr lang="en-US" b="1">
              <a:latin typeface="Calibri"/>
              <a:ea typeface="Calibri"/>
              <a:cs typeface="Calibri"/>
            </a:endParaRPr>
          </a:p>
        </p:txBody>
      </p:sp>
      <p:sp>
        <p:nvSpPr>
          <p:cNvPr id="4" name="Slide Number Placeholder 3"/>
          <p:cNvSpPr>
            <a:spLocks noGrp="1"/>
          </p:cNvSpPr>
          <p:nvPr>
            <p:ph type="sldNum" sz="quarter" idx="5"/>
          </p:nvPr>
        </p:nvSpPr>
        <p:spPr/>
        <p:txBody>
          <a:bodyPr/>
          <a:lstStyle/>
          <a:p>
            <a:fld id="{5EB5A5D7-7B38-4DBD-822F-0213AAB7666A}" type="slidenum">
              <a:rPr lang="en-US" smtClean="0"/>
              <a:t>14</a:t>
            </a:fld>
            <a:endParaRPr lang="en-US"/>
          </a:p>
        </p:txBody>
      </p:sp>
    </p:spTree>
    <p:extLst>
      <p:ext uri="{BB962C8B-B14F-4D97-AF65-F5344CB8AC3E}">
        <p14:creationId xmlns:p14="http://schemas.microsoft.com/office/powerpoint/2010/main" val="19675484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Zarria</a:t>
            </a:r>
          </a:p>
          <a:p>
            <a:pPr marL="171450" indent="-171450">
              <a:buFont typeface="Arial"/>
              <a:buChar char="•"/>
            </a:pPr>
            <a:r>
              <a:rPr lang="en-US"/>
              <a:t>Thank you all so much for everything you’ve shared with us today. We truly couldn’t do this work without you – and the experiences you’ve brought to this group have been eye-opening. We’re going to open up to everyone shortly for questions, but I’d love for each of you to share a final thought to leave with our supporter community. Mariah, if you would please share as well.</a:t>
            </a:r>
            <a:endParaRPr lang="en-US" b="1">
              <a:latin typeface="Calibri"/>
              <a:ea typeface="Calibri"/>
              <a:cs typeface="Calibri"/>
            </a:endParaRPr>
          </a:p>
        </p:txBody>
      </p:sp>
      <p:sp>
        <p:nvSpPr>
          <p:cNvPr id="4" name="Slide Number Placeholder 3"/>
          <p:cNvSpPr>
            <a:spLocks noGrp="1"/>
          </p:cNvSpPr>
          <p:nvPr>
            <p:ph type="sldNum" sz="quarter" idx="5"/>
          </p:nvPr>
        </p:nvSpPr>
        <p:spPr/>
        <p:txBody>
          <a:bodyPr/>
          <a:lstStyle/>
          <a:p>
            <a:fld id="{5EB5A5D7-7B38-4DBD-822F-0213AAB7666A}" type="slidenum">
              <a:rPr lang="en-US" smtClean="0"/>
              <a:t>15</a:t>
            </a:fld>
            <a:endParaRPr lang="en-US"/>
          </a:p>
        </p:txBody>
      </p:sp>
    </p:spTree>
    <p:extLst>
      <p:ext uri="{BB962C8B-B14F-4D97-AF65-F5344CB8AC3E}">
        <p14:creationId xmlns:p14="http://schemas.microsoft.com/office/powerpoint/2010/main" val="15023058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5CBC6-D47B-EE70-70E9-394D398B8F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F99456-3561-E249-4C83-1D11AC45CB79}"/>
              </a:ext>
            </a:extLst>
          </p:cNvPr>
          <p:cNvSpPr>
            <a:spLocks noGrp="1" noRot="1" noChangeAspect="1"/>
          </p:cNvSpPr>
          <p:nvPr>
            <p:ph type="sldImg"/>
          </p:nvPr>
        </p:nvSpPr>
        <p:spPr>
          <a:xfrm>
            <a:off x="749300" y="1181100"/>
            <a:ext cx="5664200" cy="3187700"/>
          </a:xfrm>
        </p:spPr>
      </p:sp>
      <p:sp>
        <p:nvSpPr>
          <p:cNvPr id="3" name="Notes Placeholder 2">
            <a:extLst>
              <a:ext uri="{FF2B5EF4-FFF2-40B4-BE49-F238E27FC236}">
                <a16:creationId xmlns:a16="http://schemas.microsoft.com/office/drawing/2014/main" id="{722BBCE4-459E-6E9F-68D7-7F41E80012FC}"/>
              </a:ext>
            </a:extLst>
          </p:cNvPr>
          <p:cNvSpPr>
            <a:spLocks noGrp="1"/>
          </p:cNvSpPr>
          <p:nvPr>
            <p:ph type="body" idx="1"/>
          </p:nvPr>
        </p:nvSpPr>
        <p:spPr/>
        <p:txBody>
          <a:bodyPr/>
          <a:lstStyle/>
          <a:p>
            <a:pPr marL="174625" indent="-174625">
              <a:buFont typeface="Arial"/>
              <a:buChar char="•"/>
            </a:pPr>
            <a:r>
              <a:rPr lang="en-US">
                <a:ea typeface="Calibri"/>
                <a:cs typeface="Calibri"/>
              </a:rPr>
              <a:t>With the time we have left together, we'd love to open it up to all of you</a:t>
            </a:r>
          </a:p>
          <a:p>
            <a:pPr marL="174625" indent="-174625">
              <a:buFont typeface="Arial"/>
              <a:buChar char="•"/>
            </a:pPr>
            <a:r>
              <a:rPr lang="en-US">
                <a:ea typeface="Calibri"/>
              </a:rPr>
              <a:t>What questions do you have? Thoughts or ideas?</a:t>
            </a:r>
          </a:p>
          <a:p>
            <a:pPr marL="174625" indent="-174625">
              <a:buFont typeface="Arial"/>
              <a:buChar char="•"/>
            </a:pPr>
            <a:r>
              <a:rPr lang="en-US">
                <a:ea typeface="Calibri"/>
              </a:rPr>
              <a:t>Whether it's specific to one panelist or for the group, we want to hear from you!</a:t>
            </a:r>
          </a:p>
        </p:txBody>
      </p:sp>
      <p:sp>
        <p:nvSpPr>
          <p:cNvPr id="4" name="Slide Number Placeholder 3">
            <a:extLst>
              <a:ext uri="{FF2B5EF4-FFF2-40B4-BE49-F238E27FC236}">
                <a16:creationId xmlns:a16="http://schemas.microsoft.com/office/drawing/2014/main" id="{75B9F27E-72E2-4BA3-7A7B-E3E04F2C947F}"/>
              </a:ext>
            </a:extLst>
          </p:cNvPr>
          <p:cNvSpPr>
            <a:spLocks noGrp="1"/>
          </p:cNvSpPr>
          <p:nvPr>
            <p:ph type="sldNum" sz="quarter" idx="5"/>
          </p:nvPr>
        </p:nvSpPr>
        <p:spPr/>
        <p:txBody>
          <a:bodyPr/>
          <a:lstStyle/>
          <a:p>
            <a:fld id="{4BBE2885-B93D-49E7-AC65-0E10FFAD0E3B}" type="slidenum">
              <a:rPr lang="en-US" smtClean="0"/>
              <a:t>16</a:t>
            </a:fld>
            <a:endParaRPr lang="en-US"/>
          </a:p>
        </p:txBody>
      </p:sp>
    </p:spTree>
    <p:extLst>
      <p:ext uri="{BB962C8B-B14F-4D97-AF65-F5344CB8AC3E}">
        <p14:creationId xmlns:p14="http://schemas.microsoft.com/office/powerpoint/2010/main" val="443167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latin typeface="Calibri"/>
                <a:ea typeface="Calibri"/>
                <a:cs typeface="Calibri"/>
              </a:rPr>
              <a:t>Zarria</a:t>
            </a:r>
            <a:endParaRPr lang="en-US" b="1">
              <a:latin typeface="Aptos" panose="02110004020202020204"/>
              <a:ea typeface="Calibri"/>
              <a:cs typeface="Calibri"/>
            </a:endParaRPr>
          </a:p>
          <a:p>
            <a:pPr marL="171450" indent="-171450">
              <a:buFont typeface="Arial,Sans-Serif"/>
              <a:buChar char="•"/>
            </a:pPr>
            <a:r>
              <a:rPr lang="en-US"/>
              <a:t>We'll close out here with two quick slides:</a:t>
            </a:r>
          </a:p>
          <a:p>
            <a:pPr marL="171450" indent="-171450">
              <a:buFont typeface="Arial,Sans-Serif"/>
              <a:buChar char="•"/>
            </a:pPr>
            <a:r>
              <a:rPr lang="en-US"/>
              <a:t>First is an opportunity to take meaningful action now</a:t>
            </a:r>
          </a:p>
          <a:p>
            <a:pPr marL="171450" indent="-171450">
              <a:buFont typeface="Arial,Sans-Serif"/>
              <a:buChar char="•"/>
            </a:pPr>
            <a:r>
              <a:rPr lang="en-US">
                <a:latin typeface="Aptos"/>
                <a:ea typeface="Calibri"/>
                <a:cs typeface="Calibri"/>
              </a:rPr>
              <a:t>As you learned today, our panelists are moving mountains to meet this hunger </a:t>
            </a:r>
            <a:r>
              <a:rPr lang="en-US" err="1">
                <a:latin typeface="Aptos"/>
                <a:ea typeface="Calibri"/>
                <a:cs typeface="Calibri"/>
              </a:rPr>
              <a:t>crisi</a:t>
            </a:r>
            <a:r>
              <a:rPr lang="en-US">
                <a:latin typeface="Aptos"/>
                <a:ea typeface="Calibri"/>
                <a:cs typeface="Calibri"/>
              </a:rPr>
              <a:t>s head on</a:t>
            </a:r>
          </a:p>
          <a:p>
            <a:pPr marL="171450" indent="-171450">
              <a:buFont typeface="Arial,Sans-Serif"/>
              <a:buChar char="•"/>
            </a:pPr>
            <a:r>
              <a:rPr lang="en-US">
                <a:latin typeface="Aptos"/>
                <a:ea typeface="Calibri"/>
                <a:cs typeface="Calibri"/>
              </a:rPr>
              <a:t>And we know we can't succeed without strong partners in </a:t>
            </a:r>
            <a:r>
              <a:rPr lang="en-US" err="1">
                <a:latin typeface="Aptos"/>
                <a:ea typeface="Calibri"/>
                <a:cs typeface="Calibri"/>
              </a:rPr>
              <a:t>governmen</a:t>
            </a:r>
            <a:r>
              <a:rPr lang="en-US">
                <a:latin typeface="Aptos"/>
                <a:ea typeface="Calibri"/>
                <a:cs typeface="Calibri"/>
              </a:rPr>
              <a:t>t</a:t>
            </a:r>
          </a:p>
          <a:p>
            <a:pPr marL="171450" indent="-171450">
              <a:buFont typeface="Arial,Sans-Serif"/>
              <a:buChar char="•"/>
            </a:pPr>
            <a:r>
              <a:rPr lang="en-US">
                <a:latin typeface="Aptos"/>
                <a:ea typeface="Calibri"/>
                <a:cs typeface="Calibri"/>
              </a:rPr>
              <a:t>That's why protecting SNAP grocery support is so important – and major decisions are coming up between now and the end of the year in DC</a:t>
            </a:r>
          </a:p>
          <a:p>
            <a:pPr marL="171450" indent="-171450">
              <a:buFont typeface="Arial,Sans-Serif"/>
              <a:buChar char="•"/>
            </a:pPr>
            <a:r>
              <a:rPr lang="en-US">
                <a:latin typeface="Aptos"/>
                <a:ea typeface="Calibri"/>
                <a:cs typeface="Calibri"/>
              </a:rPr>
              <a:t>So if you open up the camera on your phone and scan the code on screen, you'll see a very brief form</a:t>
            </a:r>
          </a:p>
          <a:p>
            <a:pPr marL="171450" indent="-171450">
              <a:buFont typeface="Arial,Sans-Serif"/>
              <a:buChar char="•"/>
            </a:pPr>
            <a:r>
              <a:rPr lang="en-US">
                <a:latin typeface="Aptos"/>
                <a:ea typeface="Calibri"/>
                <a:cs typeface="Calibri"/>
              </a:rPr>
              <a:t>All you need to do is enter your home info; we want to make sure the message reaches representatives where you vote and live</a:t>
            </a:r>
          </a:p>
          <a:p>
            <a:pPr marL="171450" indent="-171450">
              <a:buFont typeface="Arial,Sans-Serif"/>
              <a:buChar char="•"/>
            </a:pPr>
            <a:r>
              <a:rPr lang="en-US">
                <a:latin typeface="Aptos"/>
                <a:ea typeface="Calibri"/>
                <a:cs typeface="Calibri"/>
              </a:rPr>
              <a:t>It just takes two minutes to send a message – you can customize if you'd like, or leave the template as-is</a:t>
            </a:r>
          </a:p>
          <a:p>
            <a:pPr marL="171450" indent="-171450">
              <a:buFont typeface="Arial,Sans-Serif"/>
              <a:buChar char="•"/>
            </a:pPr>
            <a:r>
              <a:rPr lang="en-US">
                <a:latin typeface="Aptos"/>
                <a:ea typeface="Calibri"/>
                <a:cs typeface="Calibri"/>
              </a:rPr>
              <a:t>We know congress and our state legislators need to hear from us that SNAP is too important to our community</a:t>
            </a:r>
          </a:p>
          <a:p>
            <a:pPr marL="171450" indent="-171450">
              <a:buFont typeface="Arial,Sans-Serif"/>
              <a:buChar char="•"/>
            </a:pPr>
            <a:endParaRPr lang="en-US">
              <a:latin typeface="Aptos"/>
              <a:ea typeface="Calibri"/>
              <a:cs typeface="Calibri"/>
            </a:endParaRPr>
          </a:p>
        </p:txBody>
      </p:sp>
      <p:sp>
        <p:nvSpPr>
          <p:cNvPr id="4" name="Slide Number Placeholder 3"/>
          <p:cNvSpPr>
            <a:spLocks noGrp="1"/>
          </p:cNvSpPr>
          <p:nvPr>
            <p:ph type="sldNum" sz="quarter" idx="5"/>
          </p:nvPr>
        </p:nvSpPr>
        <p:spPr/>
        <p:txBody>
          <a:bodyPr/>
          <a:lstStyle/>
          <a:p>
            <a:fld id="{5EB5A5D7-7B38-4DBD-822F-0213AAB7666A}" type="slidenum">
              <a:rPr lang="en-US" smtClean="0"/>
              <a:t>17</a:t>
            </a:fld>
            <a:endParaRPr lang="en-US"/>
          </a:p>
        </p:txBody>
      </p:sp>
    </p:spTree>
    <p:extLst>
      <p:ext uri="{BB962C8B-B14F-4D97-AF65-F5344CB8AC3E}">
        <p14:creationId xmlns:p14="http://schemas.microsoft.com/office/powerpoint/2010/main" val="39870233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Zarria</a:t>
            </a:r>
          </a:p>
          <a:p>
            <a:pPr marL="171450" indent="-171450">
              <a:buFont typeface="Arial"/>
              <a:buChar char="•"/>
            </a:pPr>
            <a:r>
              <a:rPr lang="en-US"/>
              <a:t>And last, I want to make sure you have all the links we promised to learn more about our incredible panelists and their work</a:t>
            </a:r>
          </a:p>
          <a:p>
            <a:pPr marL="171450" indent="-171450">
              <a:buFont typeface="Arial"/>
              <a:buChar char="•"/>
            </a:pPr>
            <a:r>
              <a:rPr lang="en-US"/>
              <a:t>We'll drop in the data map and September opportunities here – and you can expect these by email afterward as well</a:t>
            </a:r>
          </a:p>
          <a:p>
            <a:endParaRPr lang="en-US" b="1"/>
          </a:p>
          <a:p>
            <a:r>
              <a:rPr lang="en-US" b="1"/>
              <a:t>Taylor to add to the chat for folks to access links:</a:t>
            </a:r>
          </a:p>
          <a:p>
            <a:pPr marL="171450" indent="-171450">
              <a:buFont typeface="Arial"/>
              <a:buChar char="•"/>
            </a:pPr>
            <a:r>
              <a:rPr lang="en-US"/>
              <a:t>Feed Your Neighbor (</a:t>
            </a:r>
            <a:r>
              <a:rPr lang="en-US" err="1"/>
              <a:t>Whykeshia</a:t>
            </a:r>
            <a:r>
              <a:rPr lang="en-US"/>
              <a:t>/Greenville): </a:t>
            </a:r>
            <a:r>
              <a:rPr lang="en-US">
                <a:hlinkClick r:id="rId3"/>
              </a:rPr>
              <a:t>https://www.feedyourneighborgreenville.org/</a:t>
            </a:r>
            <a:endParaRPr lang="en-US"/>
          </a:p>
          <a:p>
            <a:pPr marL="171450" indent="-171450">
              <a:buFont typeface="Arial"/>
              <a:buChar char="•"/>
            </a:pPr>
            <a:r>
              <a:rPr lang="en-US"/>
              <a:t>Martha's Mission Cupboard (Mary/Morehead City): </a:t>
            </a:r>
            <a:r>
              <a:rPr lang="en-US">
                <a:hlinkClick r:id="rId4"/>
              </a:rPr>
              <a:t>https://marthasmission.com/</a:t>
            </a:r>
            <a:endParaRPr lang="en-US"/>
          </a:p>
          <a:p>
            <a:pPr marL="171450" indent="-171450">
              <a:buFont typeface="Arial"/>
              <a:buChar char="•"/>
            </a:pPr>
            <a:r>
              <a:rPr lang="en-US"/>
              <a:t>North Raleigh Ministries (Marco/Raleigh): </a:t>
            </a:r>
            <a:r>
              <a:rPr lang="en-US">
                <a:hlinkClick r:id="rId5"/>
              </a:rPr>
              <a:t>https://northraleighministries.com/</a:t>
            </a:r>
            <a:r>
              <a:rPr lang="en-US"/>
              <a:t> </a:t>
            </a:r>
          </a:p>
          <a:p>
            <a:pPr marL="171450" indent="-171450">
              <a:buFont typeface="Arial"/>
              <a:buChar char="•"/>
            </a:pPr>
            <a:r>
              <a:rPr lang="en-US"/>
              <a:t>New hunger data and impact map: </a:t>
            </a:r>
            <a:r>
              <a:rPr lang="en-US">
                <a:hlinkClick r:id="rId6"/>
              </a:rPr>
              <a:t>https://foodbankcenc.org/hunger-impact</a:t>
            </a:r>
            <a:endParaRPr lang="en-US"/>
          </a:p>
          <a:p>
            <a:pPr marL="171450" indent="-171450">
              <a:buFont typeface="Arial"/>
              <a:buChar char="•"/>
            </a:pPr>
            <a:r>
              <a:rPr lang="en-US"/>
              <a:t>Hunger Action Month 2026: </a:t>
            </a:r>
            <a:r>
              <a:rPr lang="en-US">
                <a:hlinkClick r:id="rId7"/>
              </a:rPr>
              <a:t>https://hungeractionnc.org</a:t>
            </a:r>
            <a:endParaRPr lang="en-US"/>
          </a:p>
          <a:p>
            <a:pPr marL="171450" indent="-171450">
              <a:buFont typeface="Arial"/>
              <a:buChar char="•"/>
            </a:pPr>
            <a:r>
              <a:rPr lang="en-US"/>
              <a:t>Plate It Forward 2026: </a:t>
            </a:r>
            <a:r>
              <a:rPr lang="en-US">
                <a:hlinkClick r:id="rId8"/>
              </a:rPr>
              <a:t>https://plateitforwardnc.org</a:t>
            </a:r>
            <a:r>
              <a:rPr lang="en-US"/>
              <a:t> </a:t>
            </a:r>
          </a:p>
          <a:p>
            <a:endParaRPr lang="en-US"/>
          </a:p>
        </p:txBody>
      </p:sp>
      <p:sp>
        <p:nvSpPr>
          <p:cNvPr id="4" name="Slide Number Placeholder 3"/>
          <p:cNvSpPr>
            <a:spLocks noGrp="1"/>
          </p:cNvSpPr>
          <p:nvPr>
            <p:ph type="sldNum" sz="quarter" idx="5"/>
          </p:nvPr>
        </p:nvSpPr>
        <p:spPr/>
        <p:txBody>
          <a:bodyPr/>
          <a:lstStyle/>
          <a:p>
            <a:fld id="{5EB5A5D7-7B38-4DBD-822F-0213AAB7666A}" type="slidenum">
              <a:rPr lang="en-US" smtClean="0"/>
              <a:t>18</a:t>
            </a:fld>
            <a:endParaRPr lang="en-US"/>
          </a:p>
        </p:txBody>
      </p:sp>
    </p:spTree>
    <p:extLst>
      <p:ext uri="{BB962C8B-B14F-4D97-AF65-F5344CB8AC3E}">
        <p14:creationId xmlns:p14="http://schemas.microsoft.com/office/powerpoint/2010/main" val="27639291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D0946-BA0A-21EB-51E0-A7528DFA90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B9E975-3066-DCA9-266E-E2353AFAE108}"/>
              </a:ext>
            </a:extLst>
          </p:cNvPr>
          <p:cNvSpPr>
            <a:spLocks noGrp="1" noRot="1" noChangeAspect="1"/>
          </p:cNvSpPr>
          <p:nvPr>
            <p:ph type="sldImg"/>
          </p:nvPr>
        </p:nvSpPr>
        <p:spPr>
          <a:xfrm>
            <a:off x="749300" y="1181100"/>
            <a:ext cx="5664200" cy="3187700"/>
          </a:xfrm>
        </p:spPr>
      </p:sp>
      <p:sp>
        <p:nvSpPr>
          <p:cNvPr id="3" name="Notes Placeholder 2">
            <a:extLst>
              <a:ext uri="{FF2B5EF4-FFF2-40B4-BE49-F238E27FC236}">
                <a16:creationId xmlns:a16="http://schemas.microsoft.com/office/drawing/2014/main" id="{EF20DC49-E7D5-546D-B4AB-F72BF65E2E2F}"/>
              </a:ext>
            </a:extLst>
          </p:cNvPr>
          <p:cNvSpPr>
            <a:spLocks noGrp="1"/>
          </p:cNvSpPr>
          <p:nvPr>
            <p:ph type="body" idx="1"/>
          </p:nvPr>
        </p:nvSpPr>
        <p:spPr/>
        <p:txBody>
          <a:bodyPr/>
          <a:lstStyle/>
          <a:p>
            <a:pPr marL="174625" indent="-174625">
              <a:buFont typeface="Arial"/>
              <a:buChar char="•"/>
            </a:pPr>
            <a:r>
              <a:rPr lang="en-US">
                <a:ea typeface="Calibri"/>
                <a:cs typeface="Calibri"/>
              </a:rPr>
              <a:t>With the time we have left together, we'd love to open it up to all of you</a:t>
            </a:r>
          </a:p>
          <a:p>
            <a:pPr marL="174625" indent="-174625">
              <a:buFont typeface="Arial"/>
              <a:buChar char="•"/>
            </a:pPr>
            <a:r>
              <a:rPr lang="en-US">
                <a:ea typeface="Calibri"/>
              </a:rPr>
              <a:t>What questions do you have? Thoughts or ideas?</a:t>
            </a:r>
          </a:p>
          <a:p>
            <a:pPr marL="174625" indent="-174625">
              <a:buFont typeface="Arial"/>
              <a:buChar char="•"/>
            </a:pPr>
            <a:r>
              <a:rPr lang="en-US">
                <a:ea typeface="Calibri"/>
              </a:rPr>
              <a:t>Whether it's specific to one panelist or for the group, we want to hear from you!</a:t>
            </a:r>
          </a:p>
        </p:txBody>
      </p:sp>
      <p:sp>
        <p:nvSpPr>
          <p:cNvPr id="4" name="Slide Number Placeholder 3">
            <a:extLst>
              <a:ext uri="{FF2B5EF4-FFF2-40B4-BE49-F238E27FC236}">
                <a16:creationId xmlns:a16="http://schemas.microsoft.com/office/drawing/2014/main" id="{C2897061-B29E-D013-D74D-C38DDA221DA4}"/>
              </a:ext>
            </a:extLst>
          </p:cNvPr>
          <p:cNvSpPr>
            <a:spLocks noGrp="1"/>
          </p:cNvSpPr>
          <p:nvPr>
            <p:ph type="sldNum" sz="quarter" idx="5"/>
          </p:nvPr>
        </p:nvSpPr>
        <p:spPr/>
        <p:txBody>
          <a:bodyPr/>
          <a:lstStyle/>
          <a:p>
            <a:fld id="{4BBE2885-B93D-49E7-AC65-0E10FFAD0E3B}" type="slidenum">
              <a:rPr lang="en-US" smtClean="0"/>
              <a:t>19</a:t>
            </a:fld>
            <a:endParaRPr lang="en-US"/>
          </a:p>
        </p:txBody>
      </p:sp>
    </p:spTree>
    <p:extLst>
      <p:ext uri="{BB962C8B-B14F-4D97-AF65-F5344CB8AC3E}">
        <p14:creationId xmlns:p14="http://schemas.microsoft.com/office/powerpoint/2010/main" val="4727828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5407271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venir Next LT Pro" panose="020B05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Avenir Next LT Pro" panose="020B0504020202020204" pitchFamily="34" charset="0"/>
              </a:defRPr>
            </a:lvl1pPr>
            <a:lvl2pPr>
              <a:defRPr>
                <a:latin typeface="Avenir Next LT Pro" panose="020B0504020202020204" pitchFamily="34" charset="0"/>
              </a:defRPr>
            </a:lvl2pPr>
            <a:lvl3pPr>
              <a:defRPr>
                <a:latin typeface="Avenir Next LT Pro" panose="020B0504020202020204" pitchFamily="34" charset="0"/>
              </a:defRPr>
            </a:lvl3pPr>
            <a:lvl4pPr>
              <a:defRPr>
                <a:latin typeface="Avenir Next LT Pro" panose="020B0504020202020204" pitchFamily="34" charset="0"/>
              </a:defRPr>
            </a:lvl4pPr>
            <a:lvl5pPr>
              <a:defRPr>
                <a:latin typeface="Avenir Next LT Pro" panose="020B05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8B832F-D0CC-0043-AF02-446363418584}" type="datetimeFigureOut">
              <a:rPr lang="en-US" smtClean="0"/>
              <a:t>9/2/2026</a:t>
            </a:fld>
            <a:endParaRPr lang="en-US"/>
          </a:p>
        </p:txBody>
      </p:sp>
    </p:spTree>
    <p:extLst>
      <p:ext uri="{BB962C8B-B14F-4D97-AF65-F5344CB8AC3E}">
        <p14:creationId xmlns:p14="http://schemas.microsoft.com/office/powerpoint/2010/main" val="3659842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atin typeface="Avenir Next LT Pro" panose="020B0504020202020204" pitchFamily="34" charset="0"/>
              </a:defRPr>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8B832F-D0CC-0043-AF02-446363418584}" type="datetimeFigureOut">
              <a:rPr lang="en-US" smtClean="0"/>
              <a:t>9/2/2026</a:t>
            </a:fld>
            <a:endParaRPr lang="en-US"/>
          </a:p>
        </p:txBody>
      </p:sp>
    </p:spTree>
    <p:extLst>
      <p:ext uri="{BB962C8B-B14F-4D97-AF65-F5344CB8AC3E}">
        <p14:creationId xmlns:p14="http://schemas.microsoft.com/office/powerpoint/2010/main" val="3035593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venir Next LT Pro" panose="020B0504020202020204" pitchFamily="34" charset="0"/>
              </a:defRPr>
            </a:lvl1p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atin typeface="Avenir Next LT Pro" panose="020B0504020202020204" pitchFamily="34" charset="0"/>
              </a:defRPr>
            </a:lvl1pPr>
            <a:lvl2pPr>
              <a:defRPr sz="2400">
                <a:latin typeface="Avenir Next LT Pro" panose="020B0504020202020204" pitchFamily="34" charset="0"/>
              </a:defRPr>
            </a:lvl2pPr>
            <a:lvl3pPr>
              <a:defRPr sz="2000">
                <a:latin typeface="Avenir Next LT Pro" panose="020B0504020202020204" pitchFamily="34" charset="0"/>
              </a:defRPr>
            </a:lvl3pPr>
            <a:lvl4pPr>
              <a:defRPr sz="1800">
                <a:latin typeface="Avenir Next LT Pro" panose="020B0504020202020204" pitchFamily="34" charset="0"/>
              </a:defRPr>
            </a:lvl4pPr>
            <a:lvl5pPr>
              <a:defRPr sz="1800">
                <a:latin typeface="Avenir Next LT Pro" panose="020B05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atin typeface="Avenir Next LT Pro" panose="020B0504020202020204" pitchFamily="34" charset="0"/>
              </a:defRPr>
            </a:lvl1pPr>
            <a:lvl2pPr>
              <a:defRPr sz="2400">
                <a:latin typeface="Avenir Next LT Pro" panose="020B0504020202020204" pitchFamily="34" charset="0"/>
              </a:defRPr>
            </a:lvl2pPr>
            <a:lvl3pPr>
              <a:defRPr sz="2000">
                <a:latin typeface="Avenir Next LT Pro" panose="020B0504020202020204" pitchFamily="34" charset="0"/>
              </a:defRPr>
            </a:lvl3pPr>
            <a:lvl4pPr>
              <a:defRPr sz="1800">
                <a:latin typeface="Avenir Next LT Pro" panose="020B0504020202020204" pitchFamily="34" charset="0"/>
              </a:defRPr>
            </a:lvl4pPr>
            <a:lvl5pPr>
              <a:defRPr sz="1800">
                <a:latin typeface="Avenir Next LT Pro" panose="020B0504020202020204" pitchFamily="34" charset="0"/>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Avenir Next LT Pro" panose="020B0504020202020204" pitchFamily="34" charset="0"/>
              </a:defRPr>
            </a:lvl1pPr>
          </a:lstStyle>
          <a:p>
            <a:fld id="{268B832F-D0CC-0043-AF02-446363418584}" type="datetimeFigureOut">
              <a:rPr lang="en-US" smtClean="0"/>
              <a:pPr/>
              <a:t>9/2/2026</a:t>
            </a:fld>
            <a:endParaRPr lang="en-US"/>
          </a:p>
        </p:txBody>
      </p:sp>
    </p:spTree>
    <p:extLst>
      <p:ext uri="{BB962C8B-B14F-4D97-AF65-F5344CB8AC3E}">
        <p14:creationId xmlns:p14="http://schemas.microsoft.com/office/powerpoint/2010/main" val="23161533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18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68B832F-D0CC-0043-AF02-446363418584}" type="datetimeFigureOut">
              <a:rPr lang="en-US" smtClean="0"/>
              <a:t>9/2/2026</a:t>
            </a:fld>
            <a:endParaRPr lang="en-US"/>
          </a:p>
        </p:txBody>
      </p:sp>
    </p:spTree>
    <p:extLst>
      <p:ext uri="{BB962C8B-B14F-4D97-AF65-F5344CB8AC3E}">
        <p14:creationId xmlns:p14="http://schemas.microsoft.com/office/powerpoint/2010/main" val="3143929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venir Next LT Pro" panose="020B0504020202020204" pitchFamily="34" charset="0"/>
              </a:defRPr>
            </a:lvl1pPr>
          </a:lstStyle>
          <a:p>
            <a:r>
              <a:rPr lang="en-US"/>
              <a:t>Click to edit Master title style</a:t>
            </a:r>
          </a:p>
        </p:txBody>
      </p:sp>
      <p:sp>
        <p:nvSpPr>
          <p:cNvPr id="3" name="Date Placeholder 2"/>
          <p:cNvSpPr>
            <a:spLocks noGrp="1"/>
          </p:cNvSpPr>
          <p:nvPr>
            <p:ph type="dt" sz="half" idx="10"/>
          </p:nvPr>
        </p:nvSpPr>
        <p:spPr/>
        <p:txBody>
          <a:bodyPr/>
          <a:lstStyle/>
          <a:p>
            <a:fld id="{268B832F-D0CC-0043-AF02-446363418584}" type="datetimeFigureOut">
              <a:rPr lang="en-US" smtClean="0"/>
              <a:t>9/2/2026</a:t>
            </a:fld>
            <a:endParaRPr lang="en-US"/>
          </a:p>
        </p:txBody>
      </p:sp>
    </p:spTree>
    <p:extLst>
      <p:ext uri="{BB962C8B-B14F-4D97-AF65-F5344CB8AC3E}">
        <p14:creationId xmlns:p14="http://schemas.microsoft.com/office/powerpoint/2010/main" val="765280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8B832F-D0CC-0043-AF02-446363418584}" type="datetimeFigureOut">
              <a:rPr lang="en-US" smtClean="0"/>
              <a:t>9/2/2026</a:t>
            </a:fld>
            <a:endParaRPr lang="en-US"/>
          </a:p>
        </p:txBody>
      </p:sp>
    </p:spTree>
    <p:extLst>
      <p:ext uri="{BB962C8B-B14F-4D97-AF65-F5344CB8AC3E}">
        <p14:creationId xmlns:p14="http://schemas.microsoft.com/office/powerpoint/2010/main" val="2418859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8B832F-D0CC-0043-AF02-446363418584}" type="datetimeFigureOut">
              <a:rPr lang="en-US" smtClean="0"/>
              <a:t>9/2/2026</a:t>
            </a:fld>
            <a:endParaRPr lang="en-US"/>
          </a:p>
        </p:txBody>
      </p:sp>
    </p:spTree>
    <p:extLst>
      <p:ext uri="{BB962C8B-B14F-4D97-AF65-F5344CB8AC3E}">
        <p14:creationId xmlns:p14="http://schemas.microsoft.com/office/powerpoint/2010/main" val="32780605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8B832F-D0CC-0043-AF02-446363418584}" type="datetimeFigureOut">
              <a:rPr lang="en-US" smtClean="0"/>
              <a:t>9/2/2026</a:t>
            </a:fld>
            <a:endParaRPr lang="en-US"/>
          </a:p>
        </p:txBody>
      </p:sp>
    </p:spTree>
    <p:extLst>
      <p:ext uri="{BB962C8B-B14F-4D97-AF65-F5344CB8AC3E}">
        <p14:creationId xmlns:p14="http://schemas.microsoft.com/office/powerpoint/2010/main" val="3778132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8B832F-D0CC-0043-AF02-446363418584}" type="datetimeFigureOut">
              <a:rPr lang="en-US" smtClean="0"/>
              <a:t>9/2/2026</a:t>
            </a:fld>
            <a:endParaRPr lang="en-US"/>
          </a:p>
        </p:txBody>
      </p:sp>
    </p:spTree>
    <p:extLst>
      <p:ext uri="{BB962C8B-B14F-4D97-AF65-F5344CB8AC3E}">
        <p14:creationId xmlns:p14="http://schemas.microsoft.com/office/powerpoint/2010/main" val="2993121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8B832F-D0CC-0043-AF02-446363418584}" type="datetimeFigureOut">
              <a:rPr lang="en-US" smtClean="0"/>
              <a:t>9/2/2026</a:t>
            </a:fld>
            <a:endParaRPr lang="en-US"/>
          </a:p>
        </p:txBody>
      </p:sp>
    </p:spTree>
    <p:extLst>
      <p:ext uri="{BB962C8B-B14F-4D97-AF65-F5344CB8AC3E}">
        <p14:creationId xmlns:p14="http://schemas.microsoft.com/office/powerpoint/2010/main" val="3740844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venir Next LT Pro" panose="020B0504020202020204" pitchFamily="34" charset="0"/>
              </a:defRPr>
            </a:lvl1pPr>
          </a:lstStyle>
          <a:p>
            <a:r>
              <a:rPr lang="en-US"/>
              <a:t>Click to edit Master title style</a:t>
            </a:r>
          </a:p>
        </p:txBody>
      </p:sp>
      <p:sp>
        <p:nvSpPr>
          <p:cNvPr id="3" name="Content Placeholder 2"/>
          <p:cNvSpPr>
            <a:spLocks noGrp="1"/>
          </p:cNvSpPr>
          <p:nvPr>
            <p:ph idx="1"/>
          </p:nvPr>
        </p:nvSpPr>
        <p:spPr/>
        <p:txBody>
          <a:bodyPr/>
          <a:lstStyle>
            <a:lvl1pPr>
              <a:defRPr>
                <a:latin typeface="Avenir Next LT Pro" panose="020B0504020202020204" pitchFamily="34" charset="0"/>
              </a:defRPr>
            </a:lvl1pPr>
            <a:lvl2pPr>
              <a:defRPr>
                <a:latin typeface="Avenir Next LT Pro" panose="020B0504020202020204" pitchFamily="34" charset="0"/>
              </a:defRPr>
            </a:lvl2pPr>
            <a:lvl3pPr>
              <a:defRPr>
                <a:latin typeface="Avenir Next LT Pro" panose="020B0504020202020204" pitchFamily="34" charset="0"/>
              </a:defRPr>
            </a:lvl3pPr>
            <a:lvl4pPr>
              <a:defRPr>
                <a:latin typeface="Avenir Next LT Pro" panose="020B0504020202020204" pitchFamily="34" charset="0"/>
              </a:defRPr>
            </a:lvl4pPr>
            <a:lvl5pPr>
              <a:defRPr>
                <a:latin typeface="Avenir Next LT Pro" panose="020B05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68B832F-D0CC-0043-AF02-446363418584}" type="datetimeFigureOut">
              <a:rPr lang="en-US" smtClean="0"/>
              <a:t>9/2/2026</a:t>
            </a:fld>
            <a:endParaRPr lang="en-US"/>
          </a:p>
        </p:txBody>
      </p:sp>
    </p:spTree>
    <p:extLst>
      <p:ext uri="{BB962C8B-B14F-4D97-AF65-F5344CB8AC3E}">
        <p14:creationId xmlns:p14="http://schemas.microsoft.com/office/powerpoint/2010/main" val="3659842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15551D1-F840-D5A2-6D84-FFC8D767882D}"/>
              </a:ext>
            </a:extLst>
          </p:cNvPr>
          <p:cNvSpPr/>
          <p:nvPr userDrawn="1"/>
        </p:nvSpPr>
        <p:spPr>
          <a:xfrm>
            <a:off x="0" y="6400800"/>
            <a:ext cx="12192000" cy="457200"/>
          </a:xfrm>
          <a:prstGeom prst="rect">
            <a:avLst/>
          </a:prstGeom>
          <a:solidFill>
            <a:srgbClr val="62BB4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descr="A logo of a company&#10;&#10;AI-generated content may be incorrect.">
            <a:extLst>
              <a:ext uri="{FF2B5EF4-FFF2-40B4-BE49-F238E27FC236}">
                <a16:creationId xmlns:a16="http://schemas.microsoft.com/office/drawing/2014/main" id="{02E95BBE-9171-CCAE-E650-E678385469BF}"/>
              </a:ext>
            </a:extLst>
          </p:cNvPr>
          <p:cNvPicPr>
            <a:picLocks noChangeAspect="1"/>
          </p:cNvPicPr>
          <p:nvPr userDrawn="1"/>
        </p:nvPicPr>
        <p:blipFill>
          <a:blip r:embed="rId14"/>
          <a:stretch>
            <a:fillRect/>
          </a:stretch>
        </p:blipFill>
        <p:spPr>
          <a:xfrm>
            <a:off x="10381882" y="6363943"/>
            <a:ext cx="1789523" cy="548640"/>
          </a:xfrm>
          <a:prstGeom prst="rect">
            <a:avLst/>
          </a:prstGeom>
        </p:spPr>
      </p:pic>
      <p:sp>
        <p:nvSpPr>
          <p:cNvPr id="4" name="Date Placeholder 3"/>
          <p:cNvSpPr>
            <a:spLocks noGrp="1"/>
          </p:cNvSpPr>
          <p:nvPr>
            <p:ph type="dt" sz="half" idx="2"/>
          </p:nvPr>
        </p:nvSpPr>
        <p:spPr>
          <a:xfrm>
            <a:off x="20595" y="6455700"/>
            <a:ext cx="2844800" cy="365125"/>
          </a:xfrm>
          <a:prstGeom prst="rect">
            <a:avLst/>
          </a:prstGeom>
        </p:spPr>
        <p:txBody>
          <a:bodyPr vert="horz" lIns="91440" tIns="45720" rIns="91440" bIns="45720" rtlCol="0" anchor="ctr"/>
          <a:lstStyle>
            <a:lvl1pPr algn="l">
              <a:defRPr sz="1200">
                <a:solidFill>
                  <a:schemeClr val="bg1"/>
                </a:solidFill>
                <a:latin typeface="Avenir Next" panose="020B0503020202020204" pitchFamily="34" charset="0"/>
                <a:cs typeface="Avenir Next" panose="020B0503020202020204" pitchFamily="34" charset="0"/>
              </a:defRPr>
            </a:lvl1pPr>
          </a:lstStyle>
          <a:p>
            <a:fld id="{268B832F-D0CC-0043-AF02-446363418584}" type="datetimeFigureOut">
              <a:rPr lang="en-US" smtClean="0"/>
              <a:pPr/>
              <a:t>9/2/2026</a:t>
            </a:fld>
            <a:endParaRPr lang="en-US">
              <a:latin typeface="Avenir Next" panose="020B0503020202020204" pitchFamily="34" charset="0"/>
            </a:endParaRPr>
          </a:p>
        </p:txBody>
      </p:sp>
    </p:spTree>
    <p:extLst>
      <p:ext uri="{BB962C8B-B14F-4D97-AF65-F5344CB8AC3E}">
        <p14:creationId xmlns:p14="http://schemas.microsoft.com/office/powerpoint/2010/main" val="921200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4000" r:id="rId12"/>
  </p:sldLayoutIdLst>
  <p:txStyles>
    <p:titleStyle>
      <a:lvl1pPr algn="ctr" defTabSz="457200" rtl="0" eaLnBrk="1" latinLnBrk="0" hangingPunct="1">
        <a:spcBef>
          <a:spcPct val="0"/>
        </a:spcBef>
        <a:buNone/>
        <a:defRPr sz="4400" b="1" kern="1200">
          <a:solidFill>
            <a:srgbClr val="62BB46"/>
          </a:solidFill>
          <a:latin typeface="Avenir Next" panose="020B0503020202020204" pitchFamily="34" charset="0"/>
          <a:ea typeface="+mj-ea"/>
          <a:cs typeface="Avenir Next" panose="020B0503020202020204" pitchFamily="34" charset="0"/>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venir Next" panose="020B0503020202020204" pitchFamily="34" charset="0"/>
          <a:ea typeface="+mn-ea"/>
          <a:cs typeface="Avenir Next" panose="020B0503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venir Next" panose="020B0503020202020204" pitchFamily="34" charset="0"/>
          <a:ea typeface="+mn-ea"/>
          <a:cs typeface="Avenir Next" panose="020B0503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venir Next" panose="020B0503020202020204" pitchFamily="34" charset="0"/>
          <a:ea typeface="+mn-ea"/>
          <a:cs typeface="Avenir Next" panose="020B0503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venir Next" panose="020B0503020202020204" pitchFamily="34" charset="0"/>
          <a:ea typeface="+mn-ea"/>
          <a:cs typeface="Avenir Next" panose="020B0503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venir Next" panose="020B0503020202020204" pitchFamily="34" charset="0"/>
          <a:ea typeface="+mn-ea"/>
          <a:cs typeface="Avenir Next" panose="020B0503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18/10/relationships/comments" Target="../comments/modernComment_162_27F3BF4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rgbClr val="1E384B"/>
        </a:solidFill>
        <a:effectLst/>
      </p:bgPr>
    </p:bg>
    <p:spTree>
      <p:nvGrpSpPr>
        <p:cNvPr id="1" name="">
          <a:extLst>
            <a:ext uri="{FF2B5EF4-FFF2-40B4-BE49-F238E27FC236}">
              <a16:creationId xmlns:a16="http://schemas.microsoft.com/office/drawing/2014/main" id="{0A71DD76-CEA4-C156-BF70-5D58E6615B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A71AB7-9558-8FB7-3687-B054BD4F1188}"/>
              </a:ext>
            </a:extLst>
          </p:cNvPr>
          <p:cNvSpPr txBox="1">
            <a:spLocks/>
          </p:cNvSpPr>
          <p:nvPr/>
        </p:nvSpPr>
        <p:spPr>
          <a:xfrm>
            <a:off x="14200" y="1504827"/>
            <a:ext cx="12179083" cy="2421922"/>
          </a:xfrm>
          <a:prstGeom prst="rect">
            <a:avLst/>
          </a:prstGeom>
        </p:spPr>
        <p:txBody>
          <a:bodyPr vert="horz" lIns="91440" tIns="45720" rIns="91440" bIns="45720" rtlCol="0" anchor="ctr">
            <a:normAutofit lnSpcReduction="10000"/>
          </a:bodyPr>
          <a:lstStyle>
            <a:lvl1pPr algn="ctr" defTabSz="457200" rtl="0" eaLnBrk="1" latinLnBrk="0" hangingPunct="1">
              <a:spcBef>
                <a:spcPct val="0"/>
              </a:spcBef>
              <a:buNone/>
              <a:defRPr sz="4400" kern="1200">
                <a:solidFill>
                  <a:schemeClr val="tx1"/>
                </a:solidFill>
                <a:latin typeface="Myriad Pro Semibold"/>
                <a:ea typeface="+mj-ea"/>
                <a:cs typeface="Myriad Pro Semibold"/>
              </a:defRPr>
            </a:lvl1pPr>
          </a:lstStyle>
          <a:p>
            <a:r>
              <a:rPr lang="en-US" sz="7200" b="1">
                <a:solidFill>
                  <a:srgbClr val="63BB46"/>
                </a:solidFill>
                <a:latin typeface="Avenir Next LT Pro"/>
              </a:rPr>
              <a:t>Hunger Action Month</a:t>
            </a:r>
            <a:endParaRPr lang="en-US" sz="7200"/>
          </a:p>
          <a:p>
            <a:endParaRPr lang="en-US" sz="2800" b="1" i="1">
              <a:solidFill>
                <a:schemeClr val="bg1"/>
              </a:solidFill>
              <a:latin typeface="Avenir Next LT Pro Demi"/>
            </a:endParaRPr>
          </a:p>
          <a:p>
            <a:r>
              <a:rPr lang="en-US" sz="2800" b="1">
                <a:solidFill>
                  <a:schemeClr val="bg1"/>
                </a:solidFill>
                <a:latin typeface="Avenir Next LT Pro Demi"/>
              </a:rPr>
              <a:t>Full Plate Circle Kick-off</a:t>
            </a:r>
            <a:endParaRPr lang="en-US">
              <a:solidFill>
                <a:schemeClr val="bg1"/>
              </a:solidFill>
            </a:endParaRPr>
          </a:p>
          <a:p>
            <a:r>
              <a:rPr lang="en-US" sz="2800" i="1">
                <a:solidFill>
                  <a:schemeClr val="bg1"/>
                </a:solidFill>
                <a:latin typeface="Avenir Next LT Pro Demi"/>
              </a:rPr>
              <a:t>September 1, 2026</a:t>
            </a:r>
          </a:p>
        </p:txBody>
      </p:sp>
      <p:pic>
        <p:nvPicPr>
          <p:cNvPr id="7" name="Picture 6" descr="A logo of a company&#10;&#10;Description automatically generated">
            <a:extLst>
              <a:ext uri="{FF2B5EF4-FFF2-40B4-BE49-F238E27FC236}">
                <a16:creationId xmlns:a16="http://schemas.microsoft.com/office/drawing/2014/main" id="{EC64CD4E-7E3B-B080-74C0-01C6734F7FEB}"/>
              </a:ext>
            </a:extLst>
          </p:cNvPr>
          <p:cNvPicPr>
            <a:picLocks noChangeAspect="1"/>
          </p:cNvPicPr>
          <p:nvPr/>
        </p:nvPicPr>
        <p:blipFill>
          <a:blip r:embed="rId3"/>
          <a:stretch>
            <a:fillRect/>
          </a:stretch>
        </p:blipFill>
        <p:spPr>
          <a:xfrm>
            <a:off x="3724977" y="4890113"/>
            <a:ext cx="4743332" cy="1454864"/>
          </a:xfrm>
          <a:prstGeom prst="rect">
            <a:avLst/>
          </a:prstGeom>
        </p:spPr>
      </p:pic>
    </p:spTree>
    <p:extLst>
      <p:ext uri="{BB962C8B-B14F-4D97-AF65-F5344CB8AC3E}">
        <p14:creationId xmlns:p14="http://schemas.microsoft.com/office/powerpoint/2010/main" val="8311081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53D343-ED1C-596A-4FFB-78FD17665F39}"/>
              </a:ext>
            </a:extLst>
          </p:cNvPr>
          <p:cNvSpPr>
            <a:spLocks noGrp="1"/>
          </p:cNvSpPr>
          <p:nvPr>
            <p:ph type="title"/>
          </p:nvPr>
        </p:nvSpPr>
        <p:spPr>
          <a:xfrm>
            <a:off x="609600" y="-3100"/>
            <a:ext cx="10972800" cy="1143000"/>
          </a:xfrm>
        </p:spPr>
        <p:txBody>
          <a:bodyPr/>
          <a:lstStyle/>
          <a:p>
            <a:r>
              <a:rPr lang="en-US">
                <a:latin typeface="Avenir Next LT Pro"/>
              </a:rPr>
              <a:t>Our Agenda</a:t>
            </a:r>
            <a:endParaRPr lang="en-US"/>
          </a:p>
        </p:txBody>
      </p:sp>
      <p:sp>
        <p:nvSpPr>
          <p:cNvPr id="3" name="Content Placeholder 2">
            <a:extLst>
              <a:ext uri="{FF2B5EF4-FFF2-40B4-BE49-F238E27FC236}">
                <a16:creationId xmlns:a16="http://schemas.microsoft.com/office/drawing/2014/main" id="{60A94707-A612-3AE8-EFE0-CE9995C02DC3}"/>
              </a:ext>
            </a:extLst>
          </p:cNvPr>
          <p:cNvSpPr>
            <a:spLocks noGrp="1"/>
          </p:cNvSpPr>
          <p:nvPr>
            <p:ph idx="1"/>
          </p:nvPr>
        </p:nvSpPr>
        <p:spPr>
          <a:xfrm>
            <a:off x="609600" y="1600201"/>
            <a:ext cx="7752272" cy="4525963"/>
          </a:xfrm>
        </p:spPr>
        <p:txBody>
          <a:bodyPr vert="horz" lIns="91440" tIns="45720" rIns="91440" bIns="45720" rtlCol="0" anchor="t">
            <a:normAutofit/>
          </a:bodyPr>
          <a:lstStyle/>
          <a:p>
            <a:r>
              <a:rPr lang="en-US">
                <a:latin typeface="Avenir Next LT Pro"/>
              </a:rPr>
              <a:t>Hunger Action Month Overview</a:t>
            </a:r>
          </a:p>
          <a:p>
            <a:r>
              <a:rPr lang="en-US">
                <a:latin typeface="Avenir Next LT Pro"/>
              </a:rPr>
              <a:t>State of Hunger in North Carolina</a:t>
            </a:r>
          </a:p>
          <a:p>
            <a:r>
              <a:rPr lang="en-US">
                <a:latin typeface="Avenir Next LT Pro"/>
              </a:rPr>
              <a:t>Our Shared Response</a:t>
            </a:r>
          </a:p>
          <a:p>
            <a:r>
              <a:rPr lang="en-US">
                <a:latin typeface="Avenir Next LT Pro"/>
              </a:rPr>
              <a:t>Panel Discussion with Partner Leaders</a:t>
            </a:r>
            <a:endParaRPr lang="en-US"/>
          </a:p>
          <a:p>
            <a:r>
              <a:rPr lang="en-US">
                <a:latin typeface="Avenir Next LT Pro"/>
              </a:rPr>
              <a:t>Audience Q&amp;A</a:t>
            </a:r>
            <a:endParaRPr lang="en-US"/>
          </a:p>
          <a:p>
            <a:r>
              <a:rPr lang="en-US">
                <a:latin typeface="Avenir Next LT Pro"/>
              </a:rPr>
              <a:t>Additional Resources</a:t>
            </a:r>
            <a:endParaRPr lang="en-US"/>
          </a:p>
          <a:p>
            <a:r>
              <a:rPr lang="en-US">
                <a:latin typeface="Avenir Next LT Pro"/>
              </a:rPr>
              <a:t>Closing &amp; Action</a:t>
            </a:r>
            <a:endParaRPr lang="en-US"/>
          </a:p>
        </p:txBody>
      </p:sp>
      <p:sp>
        <p:nvSpPr>
          <p:cNvPr id="4" name="TextBox 3">
            <a:extLst>
              <a:ext uri="{FF2B5EF4-FFF2-40B4-BE49-F238E27FC236}">
                <a16:creationId xmlns:a16="http://schemas.microsoft.com/office/drawing/2014/main" id="{E9821C3F-19B5-4486-C260-E53E09887FE7}"/>
              </a:ext>
            </a:extLst>
          </p:cNvPr>
          <p:cNvSpPr txBox="1"/>
          <p:nvPr/>
        </p:nvSpPr>
        <p:spPr>
          <a:xfrm>
            <a:off x="8346392" y="5203865"/>
            <a:ext cx="384560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latin typeface="Avenir Next LT Pro"/>
                <a:ea typeface="Calibri"/>
                <a:cs typeface="Calibri"/>
              </a:rPr>
              <a:t>Need technical support? </a:t>
            </a:r>
            <a:br>
              <a:rPr lang="en-US">
                <a:latin typeface="Avenir Next LT Pro"/>
                <a:ea typeface="Calibri"/>
                <a:cs typeface="Calibri"/>
              </a:rPr>
            </a:br>
            <a:r>
              <a:rPr lang="en-US">
                <a:latin typeface="Avenir Next LT Pro"/>
                <a:ea typeface="Calibri"/>
                <a:cs typeface="Calibri"/>
              </a:rPr>
              <a:t>Feel free to message Taylor here on Teams – or call </a:t>
            </a:r>
            <a:r>
              <a:rPr lang="en-US">
                <a:latin typeface="Avenir Next LT Pro"/>
                <a:ea typeface="+mn-lt"/>
                <a:cs typeface="+mn-lt"/>
              </a:rPr>
              <a:t>(984) 339-1079</a:t>
            </a:r>
            <a:r>
              <a:rPr lang="en-US">
                <a:latin typeface="Avenir Next LT Pro"/>
                <a:ea typeface="Calibri"/>
                <a:cs typeface="Calibri"/>
              </a:rPr>
              <a:t>.</a:t>
            </a:r>
            <a:endParaRPr lang="en-US">
              <a:latin typeface="Avenir Next LT Pro"/>
            </a:endParaRPr>
          </a:p>
        </p:txBody>
      </p:sp>
    </p:spTree>
    <p:extLst>
      <p:ext uri="{BB962C8B-B14F-4D97-AF65-F5344CB8AC3E}">
        <p14:creationId xmlns:p14="http://schemas.microsoft.com/office/powerpoint/2010/main" val="590647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96FA9-D4C2-9D35-4933-03D42DFD87E2}"/>
              </a:ext>
            </a:extLst>
          </p:cNvPr>
          <p:cNvSpPr>
            <a:spLocks noGrp="1"/>
          </p:cNvSpPr>
          <p:nvPr>
            <p:ph type="title"/>
          </p:nvPr>
        </p:nvSpPr>
        <p:spPr>
          <a:xfrm>
            <a:off x="609600" y="1468"/>
            <a:ext cx="10972800" cy="1143000"/>
          </a:xfrm>
        </p:spPr>
        <p:txBody>
          <a:bodyPr/>
          <a:lstStyle/>
          <a:p>
            <a:r>
              <a:rPr lang="en-US"/>
              <a:t>What is Hunger Action Month?</a:t>
            </a:r>
          </a:p>
        </p:txBody>
      </p:sp>
      <p:sp>
        <p:nvSpPr>
          <p:cNvPr id="3" name="Content Placeholder 2">
            <a:extLst>
              <a:ext uri="{FF2B5EF4-FFF2-40B4-BE49-F238E27FC236}">
                <a16:creationId xmlns:a16="http://schemas.microsoft.com/office/drawing/2014/main" id="{2D5E1190-ECEF-B69E-F741-A548639344C6}"/>
              </a:ext>
            </a:extLst>
          </p:cNvPr>
          <p:cNvSpPr>
            <a:spLocks noGrp="1"/>
          </p:cNvSpPr>
          <p:nvPr>
            <p:ph idx="1"/>
          </p:nvPr>
        </p:nvSpPr>
        <p:spPr>
          <a:xfrm>
            <a:off x="350808" y="1600201"/>
            <a:ext cx="6717103" cy="4525963"/>
          </a:xfrm>
        </p:spPr>
        <p:txBody>
          <a:bodyPr vert="horz" lIns="91440" tIns="45720" rIns="91440" bIns="45720" rtlCol="0" anchor="t">
            <a:normAutofit/>
          </a:bodyPr>
          <a:lstStyle/>
          <a:p>
            <a:pPr>
              <a:spcBef>
                <a:spcPts val="0"/>
              </a:spcBef>
              <a:spcAft>
                <a:spcPts val="1800"/>
              </a:spcAft>
            </a:pPr>
            <a:r>
              <a:rPr lang="en-US">
                <a:latin typeface="Avenir Next LT Pro"/>
              </a:rPr>
              <a:t>Founded in 2007 to raise awareness and drive action</a:t>
            </a:r>
            <a:endParaRPr lang="en-US"/>
          </a:p>
          <a:p>
            <a:pPr>
              <a:spcBef>
                <a:spcPts val="0"/>
              </a:spcBef>
              <a:spcAft>
                <a:spcPts val="1800"/>
              </a:spcAft>
            </a:pPr>
            <a:r>
              <a:rPr lang="en-US">
                <a:latin typeface="Avenir Next LT Pro"/>
              </a:rPr>
              <a:t>Celebrated nationwide with opportunities to volunteer, donate, and advocate for change</a:t>
            </a:r>
          </a:p>
          <a:p>
            <a:pPr>
              <a:spcBef>
                <a:spcPts val="0"/>
              </a:spcBef>
              <a:spcAft>
                <a:spcPts val="1800"/>
              </a:spcAft>
            </a:pPr>
            <a:r>
              <a:rPr lang="en-US">
                <a:latin typeface="Avenir Next LT Pro"/>
              </a:rPr>
              <a:t>Includes local efforts like </a:t>
            </a:r>
            <a:r>
              <a:rPr lang="en-US" i="1">
                <a:latin typeface="Avenir Next LT Pro"/>
              </a:rPr>
              <a:t>#PlateItForward</a:t>
            </a:r>
          </a:p>
          <a:p>
            <a:endParaRPr lang="en-US">
              <a:latin typeface="Avenir Next LT Pro"/>
            </a:endParaRPr>
          </a:p>
        </p:txBody>
      </p:sp>
      <p:pic>
        <p:nvPicPr>
          <p:cNvPr id="4" name="Picture 3">
            <a:extLst>
              <a:ext uri="{FF2B5EF4-FFF2-40B4-BE49-F238E27FC236}">
                <a16:creationId xmlns:a16="http://schemas.microsoft.com/office/drawing/2014/main" id="{E0D58362-170B-A71D-CB09-91B2A15DB8DA}"/>
              </a:ext>
            </a:extLst>
          </p:cNvPr>
          <p:cNvPicPr>
            <a:picLocks noChangeAspect="1"/>
          </p:cNvPicPr>
          <p:nvPr/>
        </p:nvPicPr>
        <p:blipFill>
          <a:blip r:embed="rId3"/>
          <a:stretch>
            <a:fillRect/>
          </a:stretch>
        </p:blipFill>
        <p:spPr>
          <a:xfrm>
            <a:off x="7360100" y="1603075"/>
            <a:ext cx="4833006" cy="3127076"/>
          </a:xfrm>
          <a:prstGeom prst="rect">
            <a:avLst/>
          </a:prstGeom>
        </p:spPr>
      </p:pic>
      <p:sp>
        <p:nvSpPr>
          <p:cNvPr id="5" name="TextBox 4">
            <a:extLst>
              <a:ext uri="{FF2B5EF4-FFF2-40B4-BE49-F238E27FC236}">
                <a16:creationId xmlns:a16="http://schemas.microsoft.com/office/drawing/2014/main" id="{21142914-C557-1C8F-308B-6BF9A1F58B80}"/>
              </a:ext>
            </a:extLst>
          </p:cNvPr>
          <p:cNvSpPr txBox="1"/>
          <p:nvPr/>
        </p:nvSpPr>
        <p:spPr>
          <a:xfrm>
            <a:off x="7469038" y="4859547"/>
            <a:ext cx="4615132" cy="646331"/>
          </a:xfrm>
          <a:prstGeom prst="rect">
            <a:avLst/>
          </a:prstGeom>
          <a:ln>
            <a:noFill/>
          </a:ln>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i="1">
                <a:solidFill>
                  <a:srgbClr val="61BB46"/>
                </a:solidFill>
                <a:latin typeface="Avenir Next LT Pro Demi"/>
                <a:ea typeface="Calibri"/>
                <a:cs typeface="Calibri"/>
              </a:rPr>
              <a:t>Dozens of ways to get involved at HungerActionNC.org!</a:t>
            </a:r>
          </a:p>
        </p:txBody>
      </p:sp>
    </p:spTree>
    <p:extLst>
      <p:ext uri="{BB962C8B-B14F-4D97-AF65-F5344CB8AC3E}">
        <p14:creationId xmlns:p14="http://schemas.microsoft.com/office/powerpoint/2010/main" val="21289658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1E384B"/>
        </a:solidFill>
        <a:effectLst/>
      </p:bgPr>
    </p:bg>
    <p:spTree>
      <p:nvGrpSpPr>
        <p:cNvPr id="1" name="">
          <a:extLst>
            <a:ext uri="{FF2B5EF4-FFF2-40B4-BE49-F238E27FC236}">
              <a16:creationId xmlns:a16="http://schemas.microsoft.com/office/drawing/2014/main" id="{270FC812-BD4E-D4C8-8C2B-DC5B7A1AC2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0F6B29-B547-9532-9725-B2A2D6290BCD}"/>
              </a:ext>
            </a:extLst>
          </p:cNvPr>
          <p:cNvSpPr txBox="1">
            <a:spLocks/>
          </p:cNvSpPr>
          <p:nvPr/>
        </p:nvSpPr>
        <p:spPr>
          <a:xfrm>
            <a:off x="1" y="11866"/>
            <a:ext cx="12179083" cy="6843294"/>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yriad Pro Semibold"/>
                <a:ea typeface="+mj-ea"/>
                <a:cs typeface="Myriad Pro Semibold"/>
              </a:defRPr>
            </a:lvl1pPr>
          </a:lstStyle>
          <a:p>
            <a:r>
              <a:rPr lang="en-US" sz="9600" b="1">
                <a:solidFill>
                  <a:srgbClr val="63BB46"/>
                </a:solidFill>
                <a:latin typeface="Avenir Next LT Pro"/>
              </a:rPr>
              <a:t>630,000</a:t>
            </a:r>
            <a:endParaRPr lang="en-US" sz="9600"/>
          </a:p>
        </p:txBody>
      </p:sp>
    </p:spTree>
    <p:extLst>
      <p:ext uri="{BB962C8B-B14F-4D97-AF65-F5344CB8AC3E}">
        <p14:creationId xmlns:p14="http://schemas.microsoft.com/office/powerpoint/2010/main" val="661000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1940B-4208-004E-293F-FEAFA5628B7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8FC4508F-A714-0A86-BB24-FABC243BB34A}"/>
              </a:ext>
            </a:extLst>
          </p:cNvPr>
          <p:cNvSpPr txBox="1">
            <a:spLocks/>
          </p:cNvSpPr>
          <p:nvPr/>
        </p:nvSpPr>
        <p:spPr>
          <a:xfrm>
            <a:off x="4083" y="-55"/>
            <a:ext cx="12209664" cy="95370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Avenir Next LT Pro" panose="020B0504020202020204" pitchFamily="34" charset="0"/>
                <a:ea typeface="+mj-ea"/>
                <a:cs typeface="Myriad Pro Semibold"/>
              </a:defRPr>
            </a:lvl1pPr>
          </a:lstStyle>
          <a:p>
            <a:r>
              <a:rPr lang="en-US" b="1">
                <a:solidFill>
                  <a:srgbClr val="61BB46"/>
                </a:solidFill>
                <a:latin typeface="Avenir Next LT Pro"/>
              </a:rPr>
              <a:t>State of Hunger in Our Region</a:t>
            </a:r>
            <a:endParaRPr lang="en-US"/>
          </a:p>
        </p:txBody>
      </p:sp>
      <p:graphicFrame>
        <p:nvGraphicFramePr>
          <p:cNvPr id="7" name="Content Placeholder 6">
            <a:extLst>
              <a:ext uri="{FF2B5EF4-FFF2-40B4-BE49-F238E27FC236}">
                <a16:creationId xmlns:a16="http://schemas.microsoft.com/office/drawing/2014/main" id="{CF35A491-3BB2-EBC8-B325-F03368683F87}"/>
              </a:ext>
            </a:extLst>
          </p:cNvPr>
          <p:cNvGraphicFramePr>
            <a:graphicFrameLocks noGrp="1"/>
          </p:cNvGraphicFramePr>
          <p:nvPr>
            <p:ph idx="1"/>
            <p:extLst>
              <p:ext uri="{D42A27DB-BD31-4B8C-83A1-F6EECF244321}">
                <p14:modId xmlns:p14="http://schemas.microsoft.com/office/powerpoint/2010/main" val="1854534983"/>
              </p:ext>
            </p:extLst>
          </p:nvPr>
        </p:nvGraphicFramePr>
        <p:xfrm>
          <a:off x="216300" y="1071350"/>
          <a:ext cx="11744334" cy="2480025"/>
        </p:xfrm>
        <a:graphic>
          <a:graphicData uri="http://schemas.openxmlformats.org/drawingml/2006/table">
            <a:tbl>
              <a:tblPr firstRow="1" bandRow="1">
                <a:tableStyleId>{5A111915-BE36-4E01-A7E5-04B1672EAD32}</a:tableStyleId>
              </a:tblPr>
              <a:tblGrid>
                <a:gridCol w="5872167">
                  <a:extLst>
                    <a:ext uri="{9D8B030D-6E8A-4147-A177-3AD203B41FA5}">
                      <a16:colId xmlns:a16="http://schemas.microsoft.com/office/drawing/2014/main" val="3046350154"/>
                    </a:ext>
                  </a:extLst>
                </a:gridCol>
                <a:gridCol w="5872167">
                  <a:extLst>
                    <a:ext uri="{9D8B030D-6E8A-4147-A177-3AD203B41FA5}">
                      <a16:colId xmlns:a16="http://schemas.microsoft.com/office/drawing/2014/main" val="3008655548"/>
                    </a:ext>
                  </a:extLst>
                </a:gridCol>
              </a:tblGrid>
              <a:tr h="559876">
                <a:tc>
                  <a:txBody>
                    <a:bodyPr/>
                    <a:lstStyle/>
                    <a:p>
                      <a:pPr algn="r"/>
                      <a:r>
                        <a:rPr lang="en-US" sz="2800">
                          <a:latin typeface="Avenir Next LT Pro"/>
                        </a:rPr>
                        <a:t>2021 DATA   </a:t>
                      </a:r>
                    </a:p>
                  </a:txBody>
                  <a:tcPr anchor="ctr">
                    <a:solidFill>
                      <a:srgbClr val="61BB46"/>
                    </a:solidFill>
                  </a:tcPr>
                </a:tc>
                <a:tc>
                  <a:txBody>
                    <a:bodyPr/>
                    <a:lstStyle/>
                    <a:p>
                      <a:pPr algn="l"/>
                      <a:r>
                        <a:rPr lang="en-US" sz="2800">
                          <a:latin typeface="Avenir Next LT Pro"/>
                        </a:rPr>
                        <a:t>   2024 DATA*</a:t>
                      </a:r>
                    </a:p>
                  </a:txBody>
                  <a:tcPr anchor="ctr">
                    <a:solidFill>
                      <a:srgbClr val="61BB46"/>
                    </a:solidFill>
                  </a:tcPr>
                </a:tc>
                <a:extLst>
                  <a:ext uri="{0D108BD9-81ED-4DB2-BD59-A6C34878D82A}">
                    <a16:rowId xmlns:a16="http://schemas.microsoft.com/office/drawing/2014/main" val="1566600562"/>
                  </a:ext>
                </a:extLst>
              </a:tr>
              <a:tr h="731429">
                <a:tc>
                  <a:txBody>
                    <a:bodyPr/>
                    <a:lstStyle/>
                    <a:p>
                      <a:pPr lvl="0" algn="r">
                        <a:buNone/>
                      </a:pPr>
                      <a:br>
                        <a:rPr lang="en-US" sz="2400">
                          <a:latin typeface="Avenir Next LT Pro"/>
                        </a:rPr>
                      </a:br>
                      <a:r>
                        <a:rPr lang="en-US" sz="2400">
                          <a:latin typeface="Avenir Next LT Pro"/>
                        </a:rPr>
                        <a:t>450,120 people   </a:t>
                      </a:r>
                      <a:br>
                        <a:rPr lang="en-US" sz="2400">
                          <a:latin typeface="Avenir Next LT Pro"/>
                        </a:rPr>
                      </a:br>
                      <a:r>
                        <a:rPr lang="en-US" sz="2400">
                          <a:latin typeface="Avenir Next LT Pro"/>
                        </a:rPr>
                        <a:t>1 in 9 individuals   </a:t>
                      </a:r>
                    </a:p>
                  </a:txBody>
                  <a:tcPr anchor="ctr"/>
                </a:tc>
                <a:tc>
                  <a:txBody>
                    <a:bodyPr/>
                    <a:lstStyle/>
                    <a:p>
                      <a:r>
                        <a:rPr lang="en-US" sz="2400">
                          <a:latin typeface="Avenir Next LT Pro"/>
                        </a:rPr>
                        <a:t>   </a:t>
                      </a:r>
                      <a:br>
                        <a:rPr lang="en-US" sz="2400">
                          <a:latin typeface="Avenir Next LT Pro"/>
                        </a:rPr>
                      </a:br>
                      <a:r>
                        <a:rPr lang="en-US" sz="2400" b="0" i="0" u="none" strike="noStrike" noProof="0">
                          <a:solidFill>
                            <a:srgbClr val="000000"/>
                          </a:solidFill>
                          <a:latin typeface="Avenir Next LT Pro"/>
                        </a:rPr>
                        <a:t>   629,980 people</a:t>
                      </a:r>
                      <a:br>
                        <a:rPr lang="en-US" sz="2400" b="0" i="0" u="none" strike="noStrike" noProof="0">
                          <a:solidFill>
                            <a:srgbClr val="000000"/>
                          </a:solidFill>
                          <a:latin typeface="Avenir Next LT Pro"/>
                        </a:rPr>
                      </a:br>
                      <a:r>
                        <a:rPr lang="en-US" sz="2400" b="0" i="0" u="none" strike="noStrike" noProof="0">
                          <a:solidFill>
                            <a:srgbClr val="000000"/>
                          </a:solidFill>
                          <a:latin typeface="Avenir Next LT Pro"/>
                        </a:rPr>
                        <a:t>   1 in 7 individuals</a:t>
                      </a:r>
                      <a:endParaRPr lang="en-US" sz="2400">
                        <a:latin typeface="Avenir Next LT Pro"/>
                      </a:endParaRPr>
                    </a:p>
                  </a:txBody>
                  <a:tcPr anchor="ctr"/>
                </a:tc>
                <a:extLst>
                  <a:ext uri="{0D108BD9-81ED-4DB2-BD59-A6C34878D82A}">
                    <a16:rowId xmlns:a16="http://schemas.microsoft.com/office/drawing/2014/main" val="3630092355"/>
                  </a:ext>
                </a:extLst>
              </a:tr>
              <a:tr h="731429">
                <a:tc>
                  <a:txBody>
                    <a:bodyPr/>
                    <a:lstStyle/>
                    <a:p>
                      <a:pPr algn="r"/>
                      <a:r>
                        <a:rPr lang="en-US" sz="2400">
                          <a:latin typeface="Avenir Next LT Pro"/>
                        </a:rPr>
                        <a:t>134,560 kids and teens   </a:t>
                      </a:r>
                    </a:p>
                  </a:txBody>
                  <a:tcPr anchor="ctr"/>
                </a:tc>
                <a:tc>
                  <a:txBody>
                    <a:bodyPr/>
                    <a:lstStyle/>
                    <a:p>
                      <a:r>
                        <a:rPr lang="en-US" sz="2400">
                          <a:latin typeface="Avenir Next LT Pro"/>
                        </a:rPr>
                        <a:t>   191,220 kids and teens</a:t>
                      </a:r>
                    </a:p>
                  </a:txBody>
                  <a:tcPr anchor="ctr"/>
                </a:tc>
                <a:extLst>
                  <a:ext uri="{0D108BD9-81ED-4DB2-BD59-A6C34878D82A}">
                    <a16:rowId xmlns:a16="http://schemas.microsoft.com/office/drawing/2014/main" val="669197992"/>
                  </a:ext>
                </a:extLst>
              </a:tr>
            </a:tbl>
          </a:graphicData>
        </a:graphic>
      </p:graphicFrame>
      <p:sp>
        <p:nvSpPr>
          <p:cNvPr id="8" name="Arrow: Chevron 7">
            <a:extLst>
              <a:ext uri="{FF2B5EF4-FFF2-40B4-BE49-F238E27FC236}">
                <a16:creationId xmlns:a16="http://schemas.microsoft.com/office/drawing/2014/main" id="{B67882AF-4F66-5035-6B1D-D30EE51094D6}"/>
              </a:ext>
            </a:extLst>
          </p:cNvPr>
          <p:cNvSpPr/>
          <p:nvPr/>
        </p:nvSpPr>
        <p:spPr>
          <a:xfrm>
            <a:off x="5956365" y="2324181"/>
            <a:ext cx="279270" cy="279270"/>
          </a:xfrm>
          <a:prstGeom prst="chevron">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Arrow: Chevron 8">
            <a:extLst>
              <a:ext uri="{FF2B5EF4-FFF2-40B4-BE49-F238E27FC236}">
                <a16:creationId xmlns:a16="http://schemas.microsoft.com/office/drawing/2014/main" id="{925FBCB6-BA5B-B973-4E38-3BFF70ECEEA3}"/>
              </a:ext>
            </a:extLst>
          </p:cNvPr>
          <p:cNvSpPr/>
          <p:nvPr/>
        </p:nvSpPr>
        <p:spPr>
          <a:xfrm>
            <a:off x="5956364" y="3131250"/>
            <a:ext cx="279270" cy="279270"/>
          </a:xfrm>
          <a:prstGeom prst="chevron">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7DFF2CB9-2310-F7D8-1546-A97F61C86B34}"/>
              </a:ext>
            </a:extLst>
          </p:cNvPr>
          <p:cNvSpPr txBox="1"/>
          <p:nvPr/>
        </p:nvSpPr>
        <p:spPr>
          <a:xfrm>
            <a:off x="216903" y="6407034"/>
            <a:ext cx="422249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a:solidFill>
                  <a:schemeClr val="bg1"/>
                </a:solidFill>
                <a:latin typeface="Avenir Next LT Pro"/>
                <a:ea typeface="Calibri"/>
                <a:cs typeface="Calibri"/>
              </a:rPr>
              <a:t>*most recent data available; described as "current state"</a:t>
            </a:r>
          </a:p>
        </p:txBody>
      </p:sp>
    </p:spTree>
    <p:extLst>
      <p:ext uri="{BB962C8B-B14F-4D97-AF65-F5344CB8AC3E}">
        <p14:creationId xmlns:p14="http://schemas.microsoft.com/office/powerpoint/2010/main" val="670285633"/>
      </p:ext>
    </p:extLst>
  </p:cSld>
  <p:clrMapOvr>
    <a:masterClrMapping/>
  </p:clrMapOvr>
  <p:extLst>
    <p:ext uri="{6950BFC3-D8DA-4A85-94F7-54DA5524770B}">
      <p188:commentRel xmlns:p188="http://schemas.microsoft.com/office/powerpoint/2018/8/main" r:id="rId3"/>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96C35-984E-BEFD-EE02-2AB6A1FA988C}"/>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E877481A-5AC8-61B1-E310-2B18EE0E0D82}"/>
              </a:ext>
            </a:extLst>
          </p:cNvPr>
          <p:cNvSpPr txBox="1">
            <a:spLocks/>
          </p:cNvSpPr>
          <p:nvPr/>
        </p:nvSpPr>
        <p:spPr>
          <a:xfrm>
            <a:off x="4083" y="-55"/>
            <a:ext cx="12209664" cy="953708"/>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Avenir Next LT Pro" panose="020B0504020202020204" pitchFamily="34" charset="0"/>
                <a:ea typeface="+mj-ea"/>
                <a:cs typeface="Myriad Pro Semibold"/>
              </a:defRPr>
            </a:lvl1pPr>
          </a:lstStyle>
          <a:p>
            <a:r>
              <a:rPr lang="en-US" b="1">
                <a:solidFill>
                  <a:srgbClr val="61BB46"/>
                </a:solidFill>
                <a:latin typeface="Avenir Next LT Pro"/>
              </a:rPr>
              <a:t>State of Hunger in Our Region</a:t>
            </a:r>
            <a:endParaRPr lang="en-US"/>
          </a:p>
        </p:txBody>
      </p:sp>
      <p:graphicFrame>
        <p:nvGraphicFramePr>
          <p:cNvPr id="7" name="Content Placeholder 6">
            <a:extLst>
              <a:ext uri="{FF2B5EF4-FFF2-40B4-BE49-F238E27FC236}">
                <a16:creationId xmlns:a16="http://schemas.microsoft.com/office/drawing/2014/main" id="{E82A528A-9AFF-4BC9-F8F4-5EC493C3556A}"/>
              </a:ext>
            </a:extLst>
          </p:cNvPr>
          <p:cNvGraphicFramePr>
            <a:graphicFrameLocks noGrp="1"/>
          </p:cNvGraphicFramePr>
          <p:nvPr>
            <p:ph idx="1"/>
          </p:nvPr>
        </p:nvGraphicFramePr>
        <p:xfrm>
          <a:off x="216300" y="1071350"/>
          <a:ext cx="11744334" cy="4674312"/>
        </p:xfrm>
        <a:graphic>
          <a:graphicData uri="http://schemas.openxmlformats.org/drawingml/2006/table">
            <a:tbl>
              <a:tblPr firstRow="1" bandRow="1">
                <a:tableStyleId>{5A111915-BE36-4E01-A7E5-04B1672EAD32}</a:tableStyleId>
              </a:tblPr>
              <a:tblGrid>
                <a:gridCol w="5872167">
                  <a:extLst>
                    <a:ext uri="{9D8B030D-6E8A-4147-A177-3AD203B41FA5}">
                      <a16:colId xmlns:a16="http://schemas.microsoft.com/office/drawing/2014/main" val="3046350154"/>
                    </a:ext>
                  </a:extLst>
                </a:gridCol>
                <a:gridCol w="5872167">
                  <a:extLst>
                    <a:ext uri="{9D8B030D-6E8A-4147-A177-3AD203B41FA5}">
                      <a16:colId xmlns:a16="http://schemas.microsoft.com/office/drawing/2014/main" val="3008655548"/>
                    </a:ext>
                  </a:extLst>
                </a:gridCol>
              </a:tblGrid>
              <a:tr h="559876">
                <a:tc>
                  <a:txBody>
                    <a:bodyPr/>
                    <a:lstStyle/>
                    <a:p>
                      <a:pPr algn="r"/>
                      <a:r>
                        <a:rPr lang="en-US" sz="2800">
                          <a:latin typeface="Avenir Next LT Pro"/>
                        </a:rPr>
                        <a:t>2021 DATA   </a:t>
                      </a:r>
                    </a:p>
                  </a:txBody>
                  <a:tcPr anchor="ctr">
                    <a:solidFill>
                      <a:srgbClr val="61BB46"/>
                    </a:solidFill>
                  </a:tcPr>
                </a:tc>
                <a:tc>
                  <a:txBody>
                    <a:bodyPr/>
                    <a:lstStyle/>
                    <a:p>
                      <a:pPr algn="l"/>
                      <a:r>
                        <a:rPr lang="en-US" sz="2800">
                          <a:latin typeface="Avenir Next LT Pro"/>
                        </a:rPr>
                        <a:t>   2024 DATA*</a:t>
                      </a:r>
                    </a:p>
                  </a:txBody>
                  <a:tcPr anchor="ctr">
                    <a:solidFill>
                      <a:srgbClr val="61BB46"/>
                    </a:solidFill>
                  </a:tcPr>
                </a:tc>
                <a:extLst>
                  <a:ext uri="{0D108BD9-81ED-4DB2-BD59-A6C34878D82A}">
                    <a16:rowId xmlns:a16="http://schemas.microsoft.com/office/drawing/2014/main" val="1566600562"/>
                  </a:ext>
                </a:extLst>
              </a:tr>
              <a:tr h="731429">
                <a:tc>
                  <a:txBody>
                    <a:bodyPr/>
                    <a:lstStyle/>
                    <a:p>
                      <a:pPr lvl="0" algn="r">
                        <a:buNone/>
                      </a:pPr>
                      <a:br>
                        <a:rPr lang="en-US" sz="2400">
                          <a:latin typeface="Avenir Next LT Pro"/>
                        </a:rPr>
                      </a:br>
                      <a:r>
                        <a:rPr lang="en-US" sz="2400">
                          <a:latin typeface="Avenir Next LT Pro"/>
                        </a:rPr>
                        <a:t>450,120 people   </a:t>
                      </a:r>
                      <a:br>
                        <a:rPr lang="en-US" sz="2400">
                          <a:latin typeface="Avenir Next LT Pro"/>
                        </a:rPr>
                      </a:br>
                      <a:r>
                        <a:rPr lang="en-US" sz="2400">
                          <a:latin typeface="Avenir Next LT Pro"/>
                        </a:rPr>
                        <a:t>1 in 9 individuals   </a:t>
                      </a:r>
                    </a:p>
                  </a:txBody>
                  <a:tcPr anchor="ctr"/>
                </a:tc>
                <a:tc>
                  <a:txBody>
                    <a:bodyPr/>
                    <a:lstStyle/>
                    <a:p>
                      <a:r>
                        <a:rPr lang="en-US" sz="2400">
                          <a:latin typeface="Avenir Next LT Pro"/>
                        </a:rPr>
                        <a:t>   </a:t>
                      </a:r>
                      <a:br>
                        <a:rPr lang="en-US" sz="2400">
                          <a:latin typeface="Avenir Next LT Pro"/>
                        </a:rPr>
                      </a:br>
                      <a:r>
                        <a:rPr lang="en-US" sz="2400" b="0" i="0" u="none" strike="noStrike" noProof="0">
                          <a:solidFill>
                            <a:srgbClr val="000000"/>
                          </a:solidFill>
                          <a:latin typeface="Avenir Next LT Pro"/>
                        </a:rPr>
                        <a:t>   629,980 people</a:t>
                      </a:r>
                      <a:br>
                        <a:rPr lang="en-US" sz="2400" b="0" i="0" u="none" strike="noStrike" noProof="0">
                          <a:solidFill>
                            <a:srgbClr val="000000"/>
                          </a:solidFill>
                          <a:latin typeface="Avenir Next LT Pro"/>
                        </a:rPr>
                      </a:br>
                      <a:r>
                        <a:rPr lang="en-US" sz="2400" b="0" i="0" u="none" strike="noStrike" noProof="0">
                          <a:solidFill>
                            <a:srgbClr val="000000"/>
                          </a:solidFill>
                          <a:latin typeface="Avenir Next LT Pro"/>
                        </a:rPr>
                        <a:t>   1 in 7 individuals</a:t>
                      </a:r>
                      <a:endParaRPr lang="en-US" sz="2400">
                        <a:latin typeface="Avenir Next LT Pro"/>
                      </a:endParaRPr>
                    </a:p>
                  </a:txBody>
                  <a:tcPr anchor="ctr"/>
                </a:tc>
                <a:extLst>
                  <a:ext uri="{0D108BD9-81ED-4DB2-BD59-A6C34878D82A}">
                    <a16:rowId xmlns:a16="http://schemas.microsoft.com/office/drawing/2014/main" val="3630092355"/>
                  </a:ext>
                </a:extLst>
              </a:tr>
              <a:tr h="731429">
                <a:tc>
                  <a:txBody>
                    <a:bodyPr/>
                    <a:lstStyle/>
                    <a:p>
                      <a:pPr algn="r"/>
                      <a:r>
                        <a:rPr lang="en-US" sz="2400">
                          <a:latin typeface="Avenir Next LT Pro"/>
                        </a:rPr>
                        <a:t>134,560 kids and teens   </a:t>
                      </a:r>
                    </a:p>
                  </a:txBody>
                  <a:tcPr anchor="ctr"/>
                </a:tc>
                <a:tc>
                  <a:txBody>
                    <a:bodyPr/>
                    <a:lstStyle/>
                    <a:p>
                      <a:r>
                        <a:rPr lang="en-US" sz="2400">
                          <a:latin typeface="Avenir Next LT Pro"/>
                        </a:rPr>
                        <a:t>   191,220 kids and teens</a:t>
                      </a:r>
                    </a:p>
                  </a:txBody>
                  <a:tcPr anchor="ctr"/>
                </a:tc>
                <a:extLst>
                  <a:ext uri="{0D108BD9-81ED-4DB2-BD59-A6C34878D82A}">
                    <a16:rowId xmlns:a16="http://schemas.microsoft.com/office/drawing/2014/main" val="669197992"/>
                  </a:ext>
                </a:extLst>
              </a:tr>
              <a:tr h="731429">
                <a:tc>
                  <a:txBody>
                    <a:bodyPr/>
                    <a:lstStyle/>
                    <a:p>
                      <a:pPr algn="r"/>
                      <a:r>
                        <a:rPr lang="en-US" sz="2400">
                          <a:latin typeface="Avenir Next LT Pro"/>
                        </a:rPr>
                        <a:t>21% of Black households   </a:t>
                      </a:r>
                    </a:p>
                  </a:txBody>
                  <a:tcPr anchor="ctr"/>
                </a:tc>
                <a:tc>
                  <a:txBody>
                    <a:bodyPr/>
                    <a:lstStyle/>
                    <a:p>
                      <a:r>
                        <a:rPr lang="en-US" sz="2400">
                          <a:latin typeface="Avenir Next LT Pro"/>
                        </a:rPr>
                        <a:t>   30% of Black households</a:t>
                      </a:r>
                    </a:p>
                  </a:txBody>
                  <a:tcPr anchor="ctr"/>
                </a:tc>
                <a:extLst>
                  <a:ext uri="{0D108BD9-81ED-4DB2-BD59-A6C34878D82A}">
                    <a16:rowId xmlns:a16="http://schemas.microsoft.com/office/drawing/2014/main" val="4216733140"/>
                  </a:ext>
                </a:extLst>
              </a:tr>
              <a:tr h="731429">
                <a:tc>
                  <a:txBody>
                    <a:bodyPr/>
                    <a:lstStyle/>
                    <a:p>
                      <a:pPr lvl="0" algn="r">
                        <a:buNone/>
                      </a:pPr>
                      <a:r>
                        <a:rPr lang="en-US" sz="2400">
                          <a:latin typeface="Avenir Next LT Pro"/>
                        </a:rPr>
                        <a:t>17% of Latine households   </a:t>
                      </a:r>
                    </a:p>
                  </a:txBody>
                  <a:tcPr anchor="ctr"/>
                </a:tc>
                <a:tc>
                  <a:txBody>
                    <a:bodyPr/>
                    <a:lstStyle/>
                    <a:p>
                      <a:r>
                        <a:rPr lang="en-US" sz="2400">
                          <a:latin typeface="Avenir Next LT Pro"/>
                        </a:rPr>
                        <a:t>   23% of Latine households</a:t>
                      </a:r>
                    </a:p>
                  </a:txBody>
                  <a:tcPr anchor="ctr"/>
                </a:tc>
                <a:extLst>
                  <a:ext uri="{0D108BD9-81ED-4DB2-BD59-A6C34878D82A}">
                    <a16:rowId xmlns:a16="http://schemas.microsoft.com/office/drawing/2014/main" val="1289577069"/>
                  </a:ext>
                </a:extLst>
              </a:tr>
              <a:tr h="731429">
                <a:tc>
                  <a:txBody>
                    <a:bodyPr/>
                    <a:lstStyle/>
                    <a:p>
                      <a:pPr algn="r"/>
                      <a:r>
                        <a:rPr lang="en-US" sz="2400">
                          <a:latin typeface="Avenir Next LT Pro"/>
                        </a:rPr>
                        <a:t>8% of White households   </a:t>
                      </a:r>
                    </a:p>
                  </a:txBody>
                  <a:tcPr anchor="ctr"/>
                </a:tc>
                <a:tc>
                  <a:txBody>
                    <a:bodyPr/>
                    <a:lstStyle/>
                    <a:p>
                      <a:r>
                        <a:rPr lang="en-US" sz="2400">
                          <a:latin typeface="Avenir Next LT Pro"/>
                        </a:rPr>
                        <a:t>   11% of White households</a:t>
                      </a:r>
                    </a:p>
                  </a:txBody>
                  <a:tcPr anchor="ctr"/>
                </a:tc>
                <a:extLst>
                  <a:ext uri="{0D108BD9-81ED-4DB2-BD59-A6C34878D82A}">
                    <a16:rowId xmlns:a16="http://schemas.microsoft.com/office/drawing/2014/main" val="1508298419"/>
                  </a:ext>
                </a:extLst>
              </a:tr>
            </a:tbl>
          </a:graphicData>
        </a:graphic>
      </p:graphicFrame>
      <p:sp>
        <p:nvSpPr>
          <p:cNvPr id="8" name="Arrow: Chevron 7">
            <a:extLst>
              <a:ext uri="{FF2B5EF4-FFF2-40B4-BE49-F238E27FC236}">
                <a16:creationId xmlns:a16="http://schemas.microsoft.com/office/drawing/2014/main" id="{F0AEAE24-EF26-E5C7-0099-CC3509CC5EE0}"/>
              </a:ext>
            </a:extLst>
          </p:cNvPr>
          <p:cNvSpPr/>
          <p:nvPr/>
        </p:nvSpPr>
        <p:spPr>
          <a:xfrm>
            <a:off x="5956365" y="2324181"/>
            <a:ext cx="279270" cy="279270"/>
          </a:xfrm>
          <a:prstGeom prst="chevron">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9" name="Arrow: Chevron 8">
            <a:extLst>
              <a:ext uri="{FF2B5EF4-FFF2-40B4-BE49-F238E27FC236}">
                <a16:creationId xmlns:a16="http://schemas.microsoft.com/office/drawing/2014/main" id="{1FA1F60F-1ECF-74D1-C814-6795E7110FAE}"/>
              </a:ext>
            </a:extLst>
          </p:cNvPr>
          <p:cNvSpPr/>
          <p:nvPr/>
        </p:nvSpPr>
        <p:spPr>
          <a:xfrm>
            <a:off x="5956364" y="3131250"/>
            <a:ext cx="279270" cy="279270"/>
          </a:xfrm>
          <a:prstGeom prst="chevron">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 name="Arrow: Chevron 9">
            <a:extLst>
              <a:ext uri="{FF2B5EF4-FFF2-40B4-BE49-F238E27FC236}">
                <a16:creationId xmlns:a16="http://schemas.microsoft.com/office/drawing/2014/main" id="{AC6F83B5-F5E1-B048-9C62-9BEA28F789B9}"/>
              </a:ext>
            </a:extLst>
          </p:cNvPr>
          <p:cNvSpPr/>
          <p:nvPr/>
        </p:nvSpPr>
        <p:spPr>
          <a:xfrm>
            <a:off x="5956365" y="3841042"/>
            <a:ext cx="279270" cy="279270"/>
          </a:xfrm>
          <a:prstGeom prst="chevron">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 name="Arrow: Chevron 10">
            <a:extLst>
              <a:ext uri="{FF2B5EF4-FFF2-40B4-BE49-F238E27FC236}">
                <a16:creationId xmlns:a16="http://schemas.microsoft.com/office/drawing/2014/main" id="{D768224F-9703-1DAB-F7ED-C3B246B6F2F1}"/>
              </a:ext>
            </a:extLst>
          </p:cNvPr>
          <p:cNvSpPr/>
          <p:nvPr/>
        </p:nvSpPr>
        <p:spPr>
          <a:xfrm>
            <a:off x="5956364" y="4565212"/>
            <a:ext cx="279270" cy="279270"/>
          </a:xfrm>
          <a:prstGeom prst="chevron">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2" name="Arrow: Chevron 1">
            <a:extLst>
              <a:ext uri="{FF2B5EF4-FFF2-40B4-BE49-F238E27FC236}">
                <a16:creationId xmlns:a16="http://schemas.microsoft.com/office/drawing/2014/main" id="{0B5AC471-782F-805E-2FAC-3D887AFE80CB}"/>
              </a:ext>
            </a:extLst>
          </p:cNvPr>
          <p:cNvSpPr/>
          <p:nvPr/>
        </p:nvSpPr>
        <p:spPr>
          <a:xfrm>
            <a:off x="5947538" y="5311170"/>
            <a:ext cx="279270" cy="279270"/>
          </a:xfrm>
          <a:prstGeom prst="chevron">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3" name="TextBox 2">
            <a:extLst>
              <a:ext uri="{FF2B5EF4-FFF2-40B4-BE49-F238E27FC236}">
                <a16:creationId xmlns:a16="http://schemas.microsoft.com/office/drawing/2014/main" id="{62AF9768-1654-7F55-C3B0-907C17765EFF}"/>
              </a:ext>
            </a:extLst>
          </p:cNvPr>
          <p:cNvSpPr txBox="1"/>
          <p:nvPr/>
        </p:nvSpPr>
        <p:spPr>
          <a:xfrm>
            <a:off x="216903" y="6407034"/>
            <a:ext cx="4222494"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i="1">
                <a:solidFill>
                  <a:schemeClr val="bg1"/>
                </a:solidFill>
                <a:latin typeface="Avenir Next LT Pro"/>
                <a:ea typeface="Calibri"/>
                <a:cs typeface="Calibri"/>
              </a:rPr>
              <a:t>*most recent data available; described as "current state"</a:t>
            </a:r>
          </a:p>
        </p:txBody>
      </p:sp>
    </p:spTree>
    <p:extLst>
      <p:ext uri="{BB962C8B-B14F-4D97-AF65-F5344CB8AC3E}">
        <p14:creationId xmlns:p14="http://schemas.microsoft.com/office/powerpoint/2010/main" val="2601942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B373134-B158-241F-A2A5-98CEBEF59066}"/>
              </a:ext>
            </a:extLst>
          </p:cNvPr>
          <p:cNvPicPr>
            <a:picLocks noChangeAspect="1"/>
          </p:cNvPicPr>
          <p:nvPr/>
        </p:nvPicPr>
        <p:blipFill>
          <a:blip r:embed="rId3"/>
          <a:srcRect t="16300" r="557" b="9456"/>
          <a:stretch>
            <a:fillRect/>
          </a:stretch>
        </p:blipFill>
        <p:spPr>
          <a:xfrm>
            <a:off x="41496" y="241426"/>
            <a:ext cx="12151002" cy="5408573"/>
          </a:xfrm>
          <a:prstGeom prst="rect">
            <a:avLst/>
          </a:prstGeom>
        </p:spPr>
      </p:pic>
      <p:sp>
        <p:nvSpPr>
          <p:cNvPr id="5" name="TextBox 4">
            <a:extLst>
              <a:ext uri="{FF2B5EF4-FFF2-40B4-BE49-F238E27FC236}">
                <a16:creationId xmlns:a16="http://schemas.microsoft.com/office/drawing/2014/main" id="{56A84B97-74D1-569E-7F6F-680D98397B59}"/>
              </a:ext>
            </a:extLst>
          </p:cNvPr>
          <p:cNvSpPr txBox="1"/>
          <p:nvPr/>
        </p:nvSpPr>
        <p:spPr>
          <a:xfrm>
            <a:off x="275419" y="4606956"/>
            <a:ext cx="8661880" cy="145680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Aft>
                <a:spcPts val="1000"/>
              </a:spcAft>
              <a:buFont typeface="Arial"/>
              <a:buChar char="•"/>
            </a:pPr>
            <a:r>
              <a:rPr lang="en-US" sz="2400">
                <a:latin typeface="Avenir Next LT Pro"/>
                <a:ea typeface="Calibri"/>
                <a:cs typeface="Calibri"/>
              </a:rPr>
              <a:t>630,000 people facing hunger</a:t>
            </a:r>
          </a:p>
          <a:p>
            <a:pPr marL="285750" indent="-285750">
              <a:spcAft>
                <a:spcPts val="1000"/>
              </a:spcAft>
              <a:buFont typeface="Arial"/>
              <a:buChar char="•"/>
            </a:pPr>
            <a:r>
              <a:rPr lang="en-US" sz="2400">
                <a:latin typeface="Avenir Next LT Pro"/>
                <a:ea typeface="Calibri"/>
                <a:cs typeface="Calibri"/>
              </a:rPr>
              <a:t>700 partner programs</a:t>
            </a:r>
            <a:endParaRPr lang="en-US"/>
          </a:p>
          <a:p>
            <a:pPr marL="285750" indent="-285750">
              <a:spcAft>
                <a:spcPts val="1000"/>
              </a:spcAft>
              <a:buFont typeface="Arial,Sans-Serif"/>
              <a:buChar char="•"/>
            </a:pPr>
            <a:r>
              <a:rPr lang="en-US" sz="2400">
                <a:latin typeface="Avenir Next LT Pro"/>
                <a:cs typeface="Arial"/>
              </a:rPr>
              <a:t>180 staff across six branches</a:t>
            </a:r>
            <a:endParaRPr lang="en-US" sz="2400">
              <a:latin typeface="Avenir Next LT Pro"/>
            </a:endParaRPr>
          </a:p>
        </p:txBody>
      </p:sp>
    </p:spTree>
    <p:extLst>
      <p:ext uri="{BB962C8B-B14F-4D97-AF65-F5344CB8AC3E}">
        <p14:creationId xmlns:p14="http://schemas.microsoft.com/office/powerpoint/2010/main" val="3252148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north carolina with different colored areas&#10;&#10;Description automatically generated">
            <a:extLst>
              <a:ext uri="{FF2B5EF4-FFF2-40B4-BE49-F238E27FC236}">
                <a16:creationId xmlns:a16="http://schemas.microsoft.com/office/drawing/2014/main" id="{A8F2BDA3-68FB-D190-90AA-7D2EAD76646D}"/>
              </a:ext>
            </a:extLst>
          </p:cNvPr>
          <p:cNvPicPr>
            <a:picLocks noChangeAspect="1"/>
          </p:cNvPicPr>
          <p:nvPr/>
        </p:nvPicPr>
        <p:blipFill>
          <a:blip r:embed="rId3"/>
          <a:srcRect l="6250" t="24835" r="7729" b="29325"/>
          <a:stretch>
            <a:fillRect/>
          </a:stretch>
        </p:blipFill>
        <p:spPr>
          <a:xfrm>
            <a:off x="-1814" y="28626"/>
            <a:ext cx="12195625" cy="4911015"/>
          </a:xfrm>
          <a:prstGeom prst="rect">
            <a:avLst/>
          </a:prstGeom>
        </p:spPr>
      </p:pic>
      <p:sp>
        <p:nvSpPr>
          <p:cNvPr id="4" name="Rectangle 3">
            <a:extLst>
              <a:ext uri="{FF2B5EF4-FFF2-40B4-BE49-F238E27FC236}">
                <a16:creationId xmlns:a16="http://schemas.microsoft.com/office/drawing/2014/main" id="{2F1C2B35-2BCD-CB06-A2DE-A3DFFEB44B6E}"/>
              </a:ext>
            </a:extLst>
          </p:cNvPr>
          <p:cNvSpPr/>
          <p:nvPr/>
        </p:nvSpPr>
        <p:spPr>
          <a:xfrm>
            <a:off x="-5316" y="2998381"/>
            <a:ext cx="4813001" cy="2491563"/>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493469B-3306-7905-A0CC-E5121B65789C}"/>
              </a:ext>
            </a:extLst>
          </p:cNvPr>
          <p:cNvPicPr>
            <a:picLocks noChangeAspect="1"/>
          </p:cNvPicPr>
          <p:nvPr/>
        </p:nvPicPr>
        <p:blipFill>
          <a:blip r:embed="rId4"/>
          <a:stretch>
            <a:fillRect/>
          </a:stretch>
        </p:blipFill>
        <p:spPr>
          <a:xfrm>
            <a:off x="2054" y="4479171"/>
            <a:ext cx="7098008" cy="1615054"/>
          </a:xfrm>
          <a:prstGeom prst="rect">
            <a:avLst/>
          </a:prstGeom>
        </p:spPr>
      </p:pic>
    </p:spTree>
    <p:extLst>
      <p:ext uri="{BB962C8B-B14F-4D97-AF65-F5344CB8AC3E}">
        <p14:creationId xmlns:p14="http://schemas.microsoft.com/office/powerpoint/2010/main" val="2189632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DBA2A-B8F1-7727-EB1B-59DA26B40D57}"/>
              </a:ext>
            </a:extLst>
          </p:cNvPr>
          <p:cNvSpPr>
            <a:spLocks noGrp="1"/>
          </p:cNvSpPr>
          <p:nvPr>
            <p:ph type="title"/>
          </p:nvPr>
        </p:nvSpPr>
        <p:spPr>
          <a:xfrm>
            <a:off x="-2848" y="-3100"/>
            <a:ext cx="12197696" cy="1143000"/>
          </a:xfrm>
        </p:spPr>
        <p:txBody>
          <a:bodyPr>
            <a:normAutofit/>
          </a:bodyPr>
          <a:lstStyle/>
          <a:p>
            <a:r>
              <a:rPr lang="en-US">
                <a:latin typeface="Avenir Next LT Pro"/>
              </a:rPr>
              <a:t>North Raleigh Ministries: Marco Ramirez</a:t>
            </a:r>
          </a:p>
        </p:txBody>
      </p:sp>
      <p:sp>
        <p:nvSpPr>
          <p:cNvPr id="3" name="Content Placeholder 2">
            <a:extLst>
              <a:ext uri="{FF2B5EF4-FFF2-40B4-BE49-F238E27FC236}">
                <a16:creationId xmlns:a16="http://schemas.microsoft.com/office/drawing/2014/main" id="{7686C847-0D84-D49E-6C35-13D28DC50869}"/>
              </a:ext>
            </a:extLst>
          </p:cNvPr>
          <p:cNvSpPr>
            <a:spLocks noGrp="1"/>
          </p:cNvSpPr>
          <p:nvPr>
            <p:ph idx="1"/>
          </p:nvPr>
        </p:nvSpPr>
        <p:spPr/>
        <p:txBody>
          <a:bodyPr vert="horz" lIns="91440" tIns="45720" rIns="91440" bIns="45720" rtlCol="0" anchor="t">
            <a:normAutofit/>
          </a:bodyPr>
          <a:lstStyle/>
          <a:p>
            <a:r>
              <a:rPr lang="en-US">
                <a:latin typeface="Avenir Next LT Pro"/>
              </a:rPr>
              <a:t>Facilities in Raleigh</a:t>
            </a:r>
          </a:p>
          <a:p>
            <a:r>
              <a:rPr lang="en-US">
                <a:latin typeface="Avenir Next LT Pro"/>
              </a:rPr>
              <a:t>Serving North Raleigh area</a:t>
            </a:r>
            <a:endParaRPr lang="en-US"/>
          </a:p>
          <a:p>
            <a:r>
              <a:rPr lang="en-US">
                <a:latin typeface="Avenir Next LT Pro Demi"/>
              </a:rPr>
              <a:t>4,500+</a:t>
            </a:r>
            <a:r>
              <a:rPr lang="en-US">
                <a:latin typeface="Avenir Next LT Pro"/>
              </a:rPr>
              <a:t> households </a:t>
            </a:r>
            <a:br>
              <a:rPr lang="en-US">
                <a:latin typeface="Avenir Next LT Pro"/>
              </a:rPr>
            </a:br>
            <a:r>
              <a:rPr lang="en-US">
                <a:latin typeface="Avenir Next LT Pro"/>
              </a:rPr>
              <a:t>served last year</a:t>
            </a:r>
          </a:p>
          <a:p>
            <a:r>
              <a:rPr lang="en-US">
                <a:latin typeface="Avenir Next LT Pro Demi"/>
              </a:rPr>
              <a:t>160,000+</a:t>
            </a:r>
            <a:r>
              <a:rPr lang="en-US">
                <a:latin typeface="Avenir Next LT Pro"/>
              </a:rPr>
              <a:t> meals </a:t>
            </a:r>
            <a:br>
              <a:rPr lang="en-US">
                <a:latin typeface="Avenir Next LT Pro"/>
              </a:rPr>
            </a:br>
            <a:r>
              <a:rPr lang="en-US">
                <a:latin typeface="Avenir Next LT Pro"/>
              </a:rPr>
              <a:t>provided annually</a:t>
            </a:r>
            <a:endParaRPr lang="en-US"/>
          </a:p>
        </p:txBody>
      </p:sp>
      <p:pic>
        <p:nvPicPr>
          <p:cNvPr id="4" name="Picture 3">
            <a:extLst>
              <a:ext uri="{FF2B5EF4-FFF2-40B4-BE49-F238E27FC236}">
                <a16:creationId xmlns:a16="http://schemas.microsoft.com/office/drawing/2014/main" id="{B4DB844B-3B39-D2BE-FF67-0386C4850C17}"/>
              </a:ext>
            </a:extLst>
          </p:cNvPr>
          <p:cNvPicPr>
            <a:picLocks noChangeAspect="1"/>
          </p:cNvPicPr>
          <p:nvPr/>
        </p:nvPicPr>
        <p:blipFill>
          <a:blip r:embed="rId3"/>
          <a:stretch>
            <a:fillRect/>
          </a:stretch>
        </p:blipFill>
        <p:spPr>
          <a:xfrm>
            <a:off x="7222039" y="1328738"/>
            <a:ext cx="4752975" cy="4200525"/>
          </a:xfrm>
          <a:prstGeom prst="rect">
            <a:avLst/>
          </a:prstGeom>
        </p:spPr>
      </p:pic>
      <p:pic>
        <p:nvPicPr>
          <p:cNvPr id="5" name="Picture 4">
            <a:extLst>
              <a:ext uri="{FF2B5EF4-FFF2-40B4-BE49-F238E27FC236}">
                <a16:creationId xmlns:a16="http://schemas.microsoft.com/office/drawing/2014/main" id="{02203078-484E-F5C4-7342-2CCDD7E6289A}"/>
              </a:ext>
            </a:extLst>
          </p:cNvPr>
          <p:cNvPicPr>
            <a:picLocks noChangeAspect="1"/>
          </p:cNvPicPr>
          <p:nvPr/>
        </p:nvPicPr>
        <p:blipFill>
          <a:blip r:embed="rId4"/>
          <a:srcRect t="19240" r="-118" b="-210"/>
          <a:stretch>
            <a:fillRect/>
          </a:stretch>
        </p:blipFill>
        <p:spPr>
          <a:xfrm>
            <a:off x="6095999" y="3861487"/>
            <a:ext cx="5017721" cy="2274914"/>
          </a:xfrm>
          <a:prstGeom prst="rect">
            <a:avLst/>
          </a:prstGeom>
        </p:spPr>
      </p:pic>
    </p:spTree>
    <p:extLst>
      <p:ext uri="{BB962C8B-B14F-4D97-AF65-F5344CB8AC3E}">
        <p14:creationId xmlns:p14="http://schemas.microsoft.com/office/powerpoint/2010/main" val="7418714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8BABE8-8004-7BCD-C988-9952397347A4}"/>
              </a:ext>
            </a:extLst>
          </p:cNvPr>
          <p:cNvSpPr>
            <a:spLocks noGrp="1"/>
          </p:cNvSpPr>
          <p:nvPr>
            <p:ph type="title"/>
          </p:nvPr>
        </p:nvSpPr>
        <p:spPr>
          <a:xfrm>
            <a:off x="609600" y="-3100"/>
            <a:ext cx="10972800" cy="1143000"/>
          </a:xfrm>
        </p:spPr>
        <p:txBody>
          <a:bodyPr/>
          <a:lstStyle/>
          <a:p>
            <a:r>
              <a:rPr lang="en-US">
                <a:latin typeface="Avenir Next LT Pro"/>
              </a:rPr>
              <a:t>Martha’s Mission: Mary Schronce</a:t>
            </a:r>
          </a:p>
        </p:txBody>
      </p:sp>
      <p:sp>
        <p:nvSpPr>
          <p:cNvPr id="3" name="Content Placeholder 2">
            <a:extLst>
              <a:ext uri="{FF2B5EF4-FFF2-40B4-BE49-F238E27FC236}">
                <a16:creationId xmlns:a16="http://schemas.microsoft.com/office/drawing/2014/main" id="{58B0F433-42E2-6AA7-97AF-57D35C4FC986}"/>
              </a:ext>
            </a:extLst>
          </p:cNvPr>
          <p:cNvSpPr>
            <a:spLocks noGrp="1"/>
          </p:cNvSpPr>
          <p:nvPr>
            <p:ph idx="1"/>
          </p:nvPr>
        </p:nvSpPr>
        <p:spPr/>
        <p:txBody>
          <a:bodyPr vert="horz" lIns="91440" tIns="45720" rIns="91440" bIns="45720" rtlCol="0" anchor="t">
            <a:normAutofit/>
          </a:bodyPr>
          <a:lstStyle/>
          <a:p>
            <a:r>
              <a:rPr lang="en-US">
                <a:latin typeface="Avenir Next LT Pro"/>
              </a:rPr>
              <a:t>Based in Morehead City</a:t>
            </a:r>
            <a:endParaRPr lang="en-US"/>
          </a:p>
          <a:p>
            <a:r>
              <a:rPr lang="en-US">
                <a:latin typeface="Avenir Next LT Pro"/>
              </a:rPr>
              <a:t>Serving Carteret County</a:t>
            </a:r>
            <a:endParaRPr lang="en-US"/>
          </a:p>
          <a:p>
            <a:r>
              <a:rPr lang="en-US">
                <a:latin typeface="Avenir Next LT Pro Demi"/>
              </a:rPr>
              <a:t>4,400+</a:t>
            </a:r>
            <a:r>
              <a:rPr lang="en-US">
                <a:latin typeface="Avenir Next LT Pro"/>
              </a:rPr>
              <a:t> households </a:t>
            </a:r>
            <a:br>
              <a:rPr lang="en-US">
                <a:latin typeface="Avenir Next LT Pro"/>
              </a:rPr>
            </a:br>
            <a:r>
              <a:rPr lang="en-US">
                <a:latin typeface="Avenir Next LT Pro"/>
              </a:rPr>
              <a:t>served annually</a:t>
            </a:r>
            <a:endParaRPr lang="en-US"/>
          </a:p>
          <a:p>
            <a:r>
              <a:rPr lang="en-US">
                <a:latin typeface="Avenir Next LT Pro"/>
              </a:rPr>
              <a:t>Fresh produce for </a:t>
            </a:r>
            <a:br>
              <a:rPr lang="en-US">
                <a:latin typeface="Avenir Next LT Pro"/>
              </a:rPr>
            </a:br>
            <a:r>
              <a:rPr lang="en-US">
                <a:latin typeface="Avenir Next LT Pro Demi"/>
              </a:rPr>
              <a:t>166,000+</a:t>
            </a:r>
            <a:r>
              <a:rPr lang="en-US">
                <a:latin typeface="Avenir Next LT Pro Light"/>
              </a:rPr>
              <a:t> </a:t>
            </a:r>
            <a:r>
              <a:rPr lang="en-US">
                <a:latin typeface="Avenir Next LT Pro"/>
              </a:rPr>
              <a:t>meals each year</a:t>
            </a:r>
          </a:p>
          <a:p>
            <a:endParaRPr lang="en-US">
              <a:latin typeface="Avenir Next LT Pro"/>
            </a:endParaRPr>
          </a:p>
          <a:p>
            <a:endParaRPr lang="en-US"/>
          </a:p>
          <a:p>
            <a:endParaRPr lang="en-US"/>
          </a:p>
        </p:txBody>
      </p:sp>
      <p:pic>
        <p:nvPicPr>
          <p:cNvPr id="4" name="Picture 3">
            <a:extLst>
              <a:ext uri="{FF2B5EF4-FFF2-40B4-BE49-F238E27FC236}">
                <a16:creationId xmlns:a16="http://schemas.microsoft.com/office/drawing/2014/main" id="{C7A72AD4-926C-E21E-AEE9-87B91C01178A}"/>
              </a:ext>
            </a:extLst>
          </p:cNvPr>
          <p:cNvPicPr>
            <a:picLocks noChangeAspect="1"/>
          </p:cNvPicPr>
          <p:nvPr/>
        </p:nvPicPr>
        <p:blipFill>
          <a:blip r:embed="rId3"/>
          <a:stretch>
            <a:fillRect/>
          </a:stretch>
        </p:blipFill>
        <p:spPr>
          <a:xfrm>
            <a:off x="7251266" y="1925086"/>
            <a:ext cx="4752975" cy="4200525"/>
          </a:xfrm>
          <a:prstGeom prst="rect">
            <a:avLst/>
          </a:prstGeom>
        </p:spPr>
      </p:pic>
      <p:pic>
        <p:nvPicPr>
          <p:cNvPr id="5" name="Picture 4">
            <a:extLst>
              <a:ext uri="{FF2B5EF4-FFF2-40B4-BE49-F238E27FC236}">
                <a16:creationId xmlns:a16="http://schemas.microsoft.com/office/drawing/2014/main" id="{C818B51D-D8B4-6A1A-F69E-04F27F67A2CE}"/>
              </a:ext>
            </a:extLst>
          </p:cNvPr>
          <p:cNvPicPr>
            <a:picLocks noChangeAspect="1"/>
          </p:cNvPicPr>
          <p:nvPr/>
        </p:nvPicPr>
        <p:blipFill>
          <a:blip r:embed="rId4"/>
          <a:stretch>
            <a:fillRect/>
          </a:stretch>
        </p:blipFill>
        <p:spPr>
          <a:xfrm>
            <a:off x="6485077" y="1424608"/>
            <a:ext cx="3647124" cy="3019603"/>
          </a:xfrm>
          <a:prstGeom prst="rect">
            <a:avLst/>
          </a:prstGeom>
        </p:spPr>
      </p:pic>
    </p:spTree>
    <p:extLst>
      <p:ext uri="{BB962C8B-B14F-4D97-AF65-F5344CB8AC3E}">
        <p14:creationId xmlns:p14="http://schemas.microsoft.com/office/powerpoint/2010/main" val="1879422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4A720-0645-0527-2DA7-53A074C6B4A6}"/>
              </a:ext>
            </a:extLst>
          </p:cNvPr>
          <p:cNvSpPr>
            <a:spLocks noGrp="1"/>
          </p:cNvSpPr>
          <p:nvPr>
            <p:ph type="title"/>
          </p:nvPr>
        </p:nvSpPr>
        <p:spPr>
          <a:xfrm>
            <a:off x="609600" y="-3100"/>
            <a:ext cx="10972800" cy="1143000"/>
          </a:xfrm>
        </p:spPr>
        <p:txBody>
          <a:bodyPr/>
          <a:lstStyle/>
          <a:p>
            <a:r>
              <a:rPr lang="en-US">
                <a:latin typeface="Avenir Next LT Pro"/>
              </a:rPr>
              <a:t>Feed Your Neighbor: </a:t>
            </a:r>
            <a:r>
              <a:rPr lang="en-US" err="1">
                <a:latin typeface="Avenir Next LT Pro"/>
              </a:rPr>
              <a:t>Whykeshia</a:t>
            </a:r>
            <a:r>
              <a:rPr lang="en-US">
                <a:latin typeface="Avenir Next LT Pro"/>
              </a:rPr>
              <a:t> White</a:t>
            </a:r>
          </a:p>
        </p:txBody>
      </p:sp>
      <p:sp>
        <p:nvSpPr>
          <p:cNvPr id="3" name="Content Placeholder 2">
            <a:extLst>
              <a:ext uri="{FF2B5EF4-FFF2-40B4-BE49-F238E27FC236}">
                <a16:creationId xmlns:a16="http://schemas.microsoft.com/office/drawing/2014/main" id="{A59045AF-5C2F-87D1-170B-0A7A72ECC9CD}"/>
              </a:ext>
            </a:extLst>
          </p:cNvPr>
          <p:cNvSpPr>
            <a:spLocks noGrp="1"/>
          </p:cNvSpPr>
          <p:nvPr>
            <p:ph idx="1"/>
          </p:nvPr>
        </p:nvSpPr>
        <p:spPr>
          <a:xfrm>
            <a:off x="609600" y="1600201"/>
            <a:ext cx="5304591" cy="4525963"/>
          </a:xfrm>
        </p:spPr>
        <p:txBody>
          <a:bodyPr vert="horz" lIns="91440" tIns="45720" rIns="91440" bIns="45720" rtlCol="0" anchor="t">
            <a:normAutofit/>
          </a:bodyPr>
          <a:lstStyle/>
          <a:p>
            <a:r>
              <a:rPr lang="en-US">
                <a:latin typeface="Avenir Next LT Pro"/>
              </a:rPr>
              <a:t>Based in Greenville</a:t>
            </a:r>
          </a:p>
          <a:p>
            <a:r>
              <a:rPr lang="en-US">
                <a:latin typeface="Avenir Next LT Pro"/>
              </a:rPr>
              <a:t>Serving Pitt County</a:t>
            </a:r>
          </a:p>
          <a:p>
            <a:r>
              <a:rPr lang="en-US">
                <a:latin typeface="Avenir Next LT Pro"/>
              </a:rPr>
              <a:t>Supporting </a:t>
            </a:r>
            <a:r>
              <a:rPr lang="en-US">
                <a:latin typeface="Avenir Next LT Pro Demi"/>
              </a:rPr>
              <a:t>700+</a:t>
            </a:r>
            <a:r>
              <a:rPr lang="en-US">
                <a:latin typeface="Avenir Next LT Pro"/>
              </a:rPr>
              <a:t> households monthly</a:t>
            </a:r>
          </a:p>
          <a:p>
            <a:r>
              <a:rPr lang="en-US">
                <a:latin typeface="Avenir Next LT Pro Demi"/>
              </a:rPr>
              <a:t>200,000+</a:t>
            </a:r>
            <a:r>
              <a:rPr lang="en-US">
                <a:latin typeface="Avenir Next LT Pro"/>
              </a:rPr>
              <a:t> meals provided </a:t>
            </a:r>
          </a:p>
        </p:txBody>
      </p:sp>
      <p:pic>
        <p:nvPicPr>
          <p:cNvPr id="4" name="Picture 3">
            <a:extLst>
              <a:ext uri="{FF2B5EF4-FFF2-40B4-BE49-F238E27FC236}">
                <a16:creationId xmlns:a16="http://schemas.microsoft.com/office/drawing/2014/main" id="{FBE7390E-A0CC-FAF8-D03A-0ABFC51BDF66}"/>
              </a:ext>
            </a:extLst>
          </p:cNvPr>
          <p:cNvPicPr>
            <a:picLocks noChangeAspect="1"/>
          </p:cNvPicPr>
          <p:nvPr/>
        </p:nvPicPr>
        <p:blipFill>
          <a:blip r:embed="rId3"/>
          <a:stretch>
            <a:fillRect/>
          </a:stretch>
        </p:blipFill>
        <p:spPr>
          <a:xfrm>
            <a:off x="7167556" y="1127455"/>
            <a:ext cx="4752975" cy="4200525"/>
          </a:xfrm>
          <a:prstGeom prst="rect">
            <a:avLst/>
          </a:prstGeom>
        </p:spPr>
      </p:pic>
      <p:pic>
        <p:nvPicPr>
          <p:cNvPr id="5" name="Picture 4">
            <a:extLst>
              <a:ext uri="{FF2B5EF4-FFF2-40B4-BE49-F238E27FC236}">
                <a16:creationId xmlns:a16="http://schemas.microsoft.com/office/drawing/2014/main" id="{75D275E8-593A-A5C9-17BE-1F71A806AC53}"/>
              </a:ext>
            </a:extLst>
          </p:cNvPr>
          <p:cNvPicPr>
            <a:picLocks noChangeAspect="1"/>
          </p:cNvPicPr>
          <p:nvPr/>
        </p:nvPicPr>
        <p:blipFill>
          <a:blip r:embed="rId4"/>
          <a:srcRect l="3791" t="28361" r="6793" b="17227"/>
          <a:stretch>
            <a:fillRect/>
          </a:stretch>
        </p:blipFill>
        <p:spPr>
          <a:xfrm>
            <a:off x="5509941" y="3623093"/>
            <a:ext cx="5441370" cy="2495104"/>
          </a:xfrm>
          <a:prstGeom prst="rect">
            <a:avLst/>
          </a:prstGeom>
        </p:spPr>
      </p:pic>
    </p:spTree>
    <p:extLst>
      <p:ext uri="{BB962C8B-B14F-4D97-AF65-F5344CB8AC3E}">
        <p14:creationId xmlns:p14="http://schemas.microsoft.com/office/powerpoint/2010/main" val="1742547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1E384B"/>
        </a:solidFill>
        <a:effectLst/>
      </p:bgPr>
    </p:bg>
    <p:spTree>
      <p:nvGrpSpPr>
        <p:cNvPr id="1" name="">
          <a:extLst>
            <a:ext uri="{FF2B5EF4-FFF2-40B4-BE49-F238E27FC236}">
              <a16:creationId xmlns:a16="http://schemas.microsoft.com/office/drawing/2014/main" id="{18B574E9-65AA-8935-165E-6489D7CC5AF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EC1FB94-8A17-EE41-97AA-E42690FD7336}"/>
              </a:ext>
            </a:extLst>
          </p:cNvPr>
          <p:cNvSpPr>
            <a:spLocks noGrp="1"/>
          </p:cNvSpPr>
          <p:nvPr>
            <p:ph type="title"/>
          </p:nvPr>
        </p:nvSpPr>
        <p:spPr>
          <a:xfrm>
            <a:off x="480327" y="3478356"/>
            <a:ext cx="9271769" cy="1362075"/>
          </a:xfrm>
        </p:spPr>
        <p:txBody>
          <a:bodyPr>
            <a:normAutofit fontScale="90000"/>
          </a:bodyPr>
          <a:lstStyle/>
          <a:p>
            <a:pPr algn="l"/>
            <a:r>
              <a:rPr lang="en-US" i="1">
                <a:latin typeface="Avenir Next LT Pro"/>
              </a:rPr>
              <a:t>Tell us a bit about your organization — your mission, scope, and programs you offer to the community?</a:t>
            </a:r>
          </a:p>
        </p:txBody>
      </p:sp>
      <p:sp>
        <p:nvSpPr>
          <p:cNvPr id="6" name="Text Placeholder 2">
            <a:extLst>
              <a:ext uri="{FF2B5EF4-FFF2-40B4-BE49-F238E27FC236}">
                <a16:creationId xmlns:a16="http://schemas.microsoft.com/office/drawing/2014/main" id="{32E823F6-B050-AE79-0A85-F7F98E9A2C77}"/>
              </a:ext>
            </a:extLst>
          </p:cNvPr>
          <p:cNvSpPr txBox="1">
            <a:spLocks/>
          </p:cNvSpPr>
          <p:nvPr/>
        </p:nvSpPr>
        <p:spPr>
          <a:xfrm>
            <a:off x="480326" y="1926999"/>
            <a:ext cx="10363200" cy="1500187"/>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Next LT Pro" panose="020B0504020202020204" pitchFamily="34" charset="0"/>
                <a:ea typeface="+mn-ea"/>
                <a:cs typeface="Avenir Next" panose="020B0503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venir Next LT Pro" panose="020B0504020202020204" pitchFamily="34" charset="0"/>
                <a:ea typeface="+mn-ea"/>
                <a:cs typeface="Avenir Next" panose="020B0503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venir Next LT Pro" panose="020B0504020202020204" pitchFamily="34" charset="0"/>
                <a:ea typeface="+mn-ea"/>
                <a:cs typeface="Avenir Next" panose="020B0503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venir Next LT Pro" panose="020B0504020202020204" pitchFamily="34" charset="0"/>
                <a:ea typeface="+mn-ea"/>
                <a:cs typeface="Avenir Next" panose="020B0503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venir Next LT Pro" panose="020B0504020202020204" pitchFamily="34" charset="0"/>
                <a:ea typeface="+mn-ea"/>
                <a:cs typeface="Avenir Next" panose="020B0503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a:solidFill>
                  <a:schemeClr val="bg1"/>
                </a:solidFill>
                <a:latin typeface="Avenir Next LT Pro"/>
              </a:rPr>
              <a:t>DISCUSSION: </a:t>
            </a:r>
            <a:r>
              <a:rPr lang="en-US">
                <a:latin typeface="Avenir Next LT Pro"/>
              </a:rPr>
              <a:t>  </a:t>
            </a:r>
          </a:p>
        </p:txBody>
      </p:sp>
    </p:spTree>
    <p:extLst>
      <p:ext uri="{BB962C8B-B14F-4D97-AF65-F5344CB8AC3E}">
        <p14:creationId xmlns:p14="http://schemas.microsoft.com/office/powerpoint/2010/main" val="1658531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1E384B"/>
        </a:solidFill>
        <a:effectLst/>
      </p:bgPr>
    </p:bg>
    <p:spTree>
      <p:nvGrpSpPr>
        <p:cNvPr id="1" name="">
          <a:extLst>
            <a:ext uri="{FF2B5EF4-FFF2-40B4-BE49-F238E27FC236}">
              <a16:creationId xmlns:a16="http://schemas.microsoft.com/office/drawing/2014/main" id="{18B574E1-65AA-8935-165E-6489D7CC5AF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EC1FB94-8A17-EE41-97AA-E42690FD7336}"/>
              </a:ext>
            </a:extLst>
          </p:cNvPr>
          <p:cNvSpPr>
            <a:spLocks noGrp="1"/>
          </p:cNvSpPr>
          <p:nvPr>
            <p:ph type="title"/>
          </p:nvPr>
        </p:nvSpPr>
        <p:spPr>
          <a:xfrm>
            <a:off x="480327" y="2969320"/>
            <a:ext cx="10967047" cy="1900000"/>
          </a:xfrm>
        </p:spPr>
        <p:txBody>
          <a:bodyPr>
            <a:normAutofit fontScale="90000"/>
          </a:bodyPr>
          <a:lstStyle/>
          <a:p>
            <a:pPr algn="l"/>
            <a:r>
              <a:rPr lang="en-US" i="1">
                <a:latin typeface="Avenir Next LT Pro"/>
              </a:rPr>
              <a:t>What are you seeing today? How does that compare to prior years? What changes are you making to meet the moment?</a:t>
            </a:r>
          </a:p>
        </p:txBody>
      </p:sp>
      <p:sp>
        <p:nvSpPr>
          <p:cNvPr id="6" name="Text Placeholder 2">
            <a:extLst>
              <a:ext uri="{FF2B5EF4-FFF2-40B4-BE49-F238E27FC236}">
                <a16:creationId xmlns:a16="http://schemas.microsoft.com/office/drawing/2014/main" id="{32E823F6-B050-AE79-0A85-F7F98E1A2C77}"/>
              </a:ext>
            </a:extLst>
          </p:cNvPr>
          <p:cNvSpPr txBox="1">
            <a:spLocks/>
          </p:cNvSpPr>
          <p:nvPr/>
        </p:nvSpPr>
        <p:spPr>
          <a:xfrm>
            <a:off x="480326" y="1926999"/>
            <a:ext cx="10363200" cy="1500187"/>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Next LT Pro" panose="020B0504020202020204" pitchFamily="34" charset="0"/>
                <a:ea typeface="+mn-ea"/>
                <a:cs typeface="Avenir Next" panose="020B0503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venir Next LT Pro" panose="020B0504020202020204" pitchFamily="34" charset="0"/>
                <a:ea typeface="+mn-ea"/>
                <a:cs typeface="Avenir Next" panose="020B0503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venir Next LT Pro" panose="020B0504020202020204" pitchFamily="34" charset="0"/>
                <a:ea typeface="+mn-ea"/>
                <a:cs typeface="Avenir Next" panose="020B0503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venir Next LT Pro" panose="020B0504020202020204" pitchFamily="34" charset="0"/>
                <a:ea typeface="+mn-ea"/>
                <a:cs typeface="Avenir Next" panose="020B0503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venir Next LT Pro" panose="020B0504020202020204" pitchFamily="34" charset="0"/>
                <a:ea typeface="+mn-ea"/>
                <a:cs typeface="Avenir Next" panose="020B0503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a:solidFill>
                  <a:schemeClr val="bg1"/>
                </a:solidFill>
                <a:latin typeface="Avenir Next LT Pro"/>
              </a:rPr>
              <a:t>DISCUSSION: </a:t>
            </a:r>
            <a:r>
              <a:rPr lang="en-US">
                <a:latin typeface="Avenir Next LT Pro"/>
              </a:rPr>
              <a:t>  </a:t>
            </a:r>
          </a:p>
        </p:txBody>
      </p:sp>
    </p:spTree>
    <p:extLst>
      <p:ext uri="{BB962C8B-B14F-4D97-AF65-F5344CB8AC3E}">
        <p14:creationId xmlns:p14="http://schemas.microsoft.com/office/powerpoint/2010/main" val="16585317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1E384B"/>
        </a:solidFill>
        <a:effectLst/>
      </p:bgPr>
    </p:bg>
    <p:spTree>
      <p:nvGrpSpPr>
        <p:cNvPr id="1" name="">
          <a:extLst>
            <a:ext uri="{FF2B5EF4-FFF2-40B4-BE49-F238E27FC236}">
              <a16:creationId xmlns:a16="http://schemas.microsoft.com/office/drawing/2014/main" id="{18B574E2-65AA-8935-165E-6489D7CC5AF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EC1FB94-8A17-EE41-97AA-E42690FD7336}"/>
              </a:ext>
            </a:extLst>
          </p:cNvPr>
          <p:cNvSpPr>
            <a:spLocks noGrp="1"/>
          </p:cNvSpPr>
          <p:nvPr>
            <p:ph type="title"/>
          </p:nvPr>
        </p:nvSpPr>
        <p:spPr>
          <a:xfrm>
            <a:off x="480327" y="2983698"/>
            <a:ext cx="10363200" cy="1900000"/>
          </a:xfrm>
        </p:spPr>
        <p:txBody>
          <a:bodyPr>
            <a:normAutofit fontScale="90000"/>
          </a:bodyPr>
          <a:lstStyle/>
          <a:p>
            <a:pPr algn="l"/>
            <a:r>
              <a:rPr lang="en-US" i="1">
                <a:latin typeface="Avenir Next LT Pro"/>
              </a:rPr>
              <a:t>How can our community take action in ways that are most impactful to you,</a:t>
            </a:r>
            <a:br>
              <a:rPr lang="en-US" i="1">
                <a:latin typeface="Avenir Next LT Pro"/>
              </a:rPr>
            </a:br>
            <a:r>
              <a:rPr lang="en-US" i="1">
                <a:latin typeface="Avenir Next LT Pro"/>
              </a:rPr>
              <a:t>during September and beyond?</a:t>
            </a:r>
          </a:p>
        </p:txBody>
      </p:sp>
      <p:sp>
        <p:nvSpPr>
          <p:cNvPr id="6" name="Text Placeholder 2">
            <a:extLst>
              <a:ext uri="{FF2B5EF4-FFF2-40B4-BE49-F238E27FC236}">
                <a16:creationId xmlns:a16="http://schemas.microsoft.com/office/drawing/2014/main" id="{32E823F6-B050-AE79-0A85-F7F98E2A2C77}"/>
              </a:ext>
            </a:extLst>
          </p:cNvPr>
          <p:cNvSpPr txBox="1">
            <a:spLocks/>
          </p:cNvSpPr>
          <p:nvPr/>
        </p:nvSpPr>
        <p:spPr>
          <a:xfrm>
            <a:off x="480326" y="1926999"/>
            <a:ext cx="10363200" cy="1500187"/>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Next LT Pro" panose="020B0504020202020204" pitchFamily="34" charset="0"/>
                <a:ea typeface="+mn-ea"/>
                <a:cs typeface="Avenir Next" panose="020B0503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venir Next LT Pro" panose="020B0504020202020204" pitchFamily="34" charset="0"/>
                <a:ea typeface="+mn-ea"/>
                <a:cs typeface="Avenir Next" panose="020B0503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venir Next LT Pro" panose="020B0504020202020204" pitchFamily="34" charset="0"/>
                <a:ea typeface="+mn-ea"/>
                <a:cs typeface="Avenir Next" panose="020B0503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venir Next LT Pro" panose="020B0504020202020204" pitchFamily="34" charset="0"/>
                <a:ea typeface="+mn-ea"/>
                <a:cs typeface="Avenir Next" panose="020B0503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venir Next LT Pro" panose="020B0504020202020204" pitchFamily="34" charset="0"/>
                <a:ea typeface="+mn-ea"/>
                <a:cs typeface="Avenir Next" panose="020B0503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a:solidFill>
                  <a:schemeClr val="bg1"/>
                </a:solidFill>
                <a:latin typeface="Avenir Next LT Pro"/>
              </a:rPr>
              <a:t>DISCUSSION: </a:t>
            </a:r>
            <a:r>
              <a:rPr lang="en-US">
                <a:latin typeface="Avenir Next LT Pro"/>
              </a:rPr>
              <a:t>  </a:t>
            </a:r>
          </a:p>
        </p:txBody>
      </p:sp>
    </p:spTree>
    <p:extLst>
      <p:ext uri="{BB962C8B-B14F-4D97-AF65-F5344CB8AC3E}">
        <p14:creationId xmlns:p14="http://schemas.microsoft.com/office/powerpoint/2010/main" val="1658531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1E384B"/>
        </a:solidFill>
        <a:effectLst/>
      </p:bgPr>
    </p:bg>
    <p:spTree>
      <p:nvGrpSpPr>
        <p:cNvPr id="1" name="">
          <a:extLst>
            <a:ext uri="{FF2B5EF4-FFF2-40B4-BE49-F238E27FC236}">
              <a16:creationId xmlns:a16="http://schemas.microsoft.com/office/drawing/2014/main" id="{18B574E3-65AA-8935-165E-6489D7CC5AF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EC1FB94-8A17-EE41-97AA-E42690FD7336}"/>
              </a:ext>
            </a:extLst>
          </p:cNvPr>
          <p:cNvSpPr>
            <a:spLocks noGrp="1"/>
          </p:cNvSpPr>
          <p:nvPr>
            <p:ph type="title"/>
          </p:nvPr>
        </p:nvSpPr>
        <p:spPr>
          <a:xfrm>
            <a:off x="480327" y="2681774"/>
            <a:ext cx="10650747" cy="1900000"/>
          </a:xfrm>
        </p:spPr>
        <p:txBody>
          <a:bodyPr>
            <a:normAutofit/>
          </a:bodyPr>
          <a:lstStyle/>
          <a:p>
            <a:pPr algn="l"/>
            <a:r>
              <a:rPr lang="en-US" i="1">
                <a:latin typeface="Avenir Next LT Pro"/>
              </a:rPr>
              <a:t>Any final thoughts to leave </a:t>
            </a:r>
            <a:br>
              <a:rPr lang="en-US" i="1">
                <a:latin typeface="Avenir Next LT Pro"/>
              </a:rPr>
            </a:br>
            <a:r>
              <a:rPr lang="en-US" i="1">
                <a:latin typeface="Avenir Next LT Pro"/>
              </a:rPr>
              <a:t>with our supporter community?</a:t>
            </a:r>
          </a:p>
        </p:txBody>
      </p:sp>
      <p:sp>
        <p:nvSpPr>
          <p:cNvPr id="6" name="Text Placeholder 2">
            <a:extLst>
              <a:ext uri="{FF2B5EF4-FFF2-40B4-BE49-F238E27FC236}">
                <a16:creationId xmlns:a16="http://schemas.microsoft.com/office/drawing/2014/main" id="{32E823F6-B050-AE79-0A85-F7F98E3A2C77}"/>
              </a:ext>
            </a:extLst>
          </p:cNvPr>
          <p:cNvSpPr txBox="1">
            <a:spLocks/>
          </p:cNvSpPr>
          <p:nvPr/>
        </p:nvSpPr>
        <p:spPr>
          <a:xfrm>
            <a:off x="480326" y="1926999"/>
            <a:ext cx="10363200" cy="1500187"/>
          </a:xfrm>
          <a:prstGeom prst="rect">
            <a:avLst/>
          </a:prstGeom>
        </p:spPr>
        <p:txBody>
          <a:bodyPr vert="horz" lIns="91440" tIns="45720" rIns="91440" bIns="45720" rtlCol="0" anchor="t">
            <a:normAutofit/>
          </a:bodyPr>
          <a:lstStyle>
            <a:lvl1pPr marL="342900" indent="-342900" algn="l" defTabSz="457200" rtl="0" eaLnBrk="1" latinLnBrk="0" hangingPunct="1">
              <a:spcBef>
                <a:spcPct val="20000"/>
              </a:spcBef>
              <a:buFont typeface="Arial"/>
              <a:buChar char="•"/>
              <a:defRPr sz="3200" kern="1200">
                <a:solidFill>
                  <a:schemeClr val="tx1"/>
                </a:solidFill>
                <a:latin typeface="Avenir Next LT Pro" panose="020B0504020202020204" pitchFamily="34" charset="0"/>
                <a:ea typeface="+mn-ea"/>
                <a:cs typeface="Avenir Next" panose="020B0503020202020204" pitchFamily="34" charset="0"/>
              </a:defRPr>
            </a:lvl1pPr>
            <a:lvl2pPr marL="742950" indent="-285750" algn="l" defTabSz="457200" rtl="0" eaLnBrk="1" latinLnBrk="0" hangingPunct="1">
              <a:spcBef>
                <a:spcPct val="20000"/>
              </a:spcBef>
              <a:buFont typeface="Arial"/>
              <a:buChar char="–"/>
              <a:defRPr sz="2800" kern="1200">
                <a:solidFill>
                  <a:schemeClr val="tx1"/>
                </a:solidFill>
                <a:latin typeface="Avenir Next LT Pro" panose="020B0504020202020204" pitchFamily="34" charset="0"/>
                <a:ea typeface="+mn-ea"/>
                <a:cs typeface="Avenir Next" panose="020B0503020202020204" pitchFamily="34" charset="0"/>
              </a:defRPr>
            </a:lvl2pPr>
            <a:lvl3pPr marL="1143000" indent="-228600" algn="l" defTabSz="457200" rtl="0" eaLnBrk="1" latinLnBrk="0" hangingPunct="1">
              <a:spcBef>
                <a:spcPct val="20000"/>
              </a:spcBef>
              <a:buFont typeface="Arial"/>
              <a:buChar char="•"/>
              <a:defRPr sz="2400" kern="1200">
                <a:solidFill>
                  <a:schemeClr val="tx1"/>
                </a:solidFill>
                <a:latin typeface="Avenir Next LT Pro" panose="020B0504020202020204" pitchFamily="34" charset="0"/>
                <a:ea typeface="+mn-ea"/>
                <a:cs typeface="Avenir Next" panose="020B0503020202020204" pitchFamily="34" charset="0"/>
              </a:defRPr>
            </a:lvl3pPr>
            <a:lvl4pPr marL="1600200" indent="-228600" algn="l" defTabSz="457200" rtl="0" eaLnBrk="1" latinLnBrk="0" hangingPunct="1">
              <a:spcBef>
                <a:spcPct val="20000"/>
              </a:spcBef>
              <a:buFont typeface="Arial"/>
              <a:buChar char="–"/>
              <a:defRPr sz="2000" kern="1200">
                <a:solidFill>
                  <a:schemeClr val="tx1"/>
                </a:solidFill>
                <a:latin typeface="Avenir Next LT Pro" panose="020B0504020202020204" pitchFamily="34" charset="0"/>
                <a:ea typeface="+mn-ea"/>
                <a:cs typeface="Avenir Next" panose="020B0503020202020204" pitchFamily="34" charset="0"/>
              </a:defRPr>
            </a:lvl4pPr>
            <a:lvl5pPr marL="2057400" indent="-228600" algn="l" defTabSz="457200" rtl="0" eaLnBrk="1" latinLnBrk="0" hangingPunct="1">
              <a:spcBef>
                <a:spcPct val="20000"/>
              </a:spcBef>
              <a:buFont typeface="Arial"/>
              <a:buChar char="»"/>
              <a:defRPr sz="2000" kern="1200">
                <a:solidFill>
                  <a:schemeClr val="tx1"/>
                </a:solidFill>
                <a:latin typeface="Avenir Next LT Pro" panose="020B0504020202020204" pitchFamily="34" charset="0"/>
                <a:ea typeface="+mn-ea"/>
                <a:cs typeface="Avenir Next" panose="020B0503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800">
                <a:solidFill>
                  <a:schemeClr val="bg1"/>
                </a:solidFill>
                <a:latin typeface="Avenir Next LT Pro"/>
              </a:rPr>
              <a:t>DISCUSSION: </a:t>
            </a:r>
            <a:r>
              <a:rPr lang="en-US">
                <a:latin typeface="Avenir Next LT Pro"/>
              </a:rPr>
              <a:t>  </a:t>
            </a:r>
          </a:p>
        </p:txBody>
      </p:sp>
    </p:spTree>
    <p:extLst>
      <p:ext uri="{BB962C8B-B14F-4D97-AF65-F5344CB8AC3E}">
        <p14:creationId xmlns:p14="http://schemas.microsoft.com/office/powerpoint/2010/main" val="16585317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1E384B"/>
        </a:solidFill>
        <a:effectLst/>
      </p:bgPr>
    </p:bg>
    <p:spTree>
      <p:nvGrpSpPr>
        <p:cNvPr id="1" name="">
          <a:extLst>
            <a:ext uri="{FF2B5EF4-FFF2-40B4-BE49-F238E27FC236}">
              <a16:creationId xmlns:a16="http://schemas.microsoft.com/office/drawing/2014/main" id="{DA1072B3-620C-202B-4760-4AC404DEFF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DB1FFC-3406-DD41-1260-AB26674E85BB}"/>
              </a:ext>
            </a:extLst>
          </p:cNvPr>
          <p:cNvSpPr txBox="1">
            <a:spLocks/>
          </p:cNvSpPr>
          <p:nvPr/>
        </p:nvSpPr>
        <p:spPr>
          <a:xfrm>
            <a:off x="14200" y="2223695"/>
            <a:ext cx="12179083" cy="242192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yriad Pro Semibold"/>
                <a:ea typeface="+mj-ea"/>
                <a:cs typeface="Myriad Pro Semibold"/>
              </a:defRPr>
            </a:lvl1pPr>
          </a:lstStyle>
          <a:p>
            <a:r>
              <a:rPr lang="en-US" sz="9600" b="1">
                <a:solidFill>
                  <a:srgbClr val="63BB46"/>
                </a:solidFill>
                <a:latin typeface="Avenir Next LT Pro"/>
              </a:rPr>
              <a:t>Q</a:t>
            </a:r>
            <a:r>
              <a:rPr lang="en-US" sz="6000" b="1">
                <a:solidFill>
                  <a:srgbClr val="63BB46"/>
                </a:solidFill>
                <a:latin typeface="Avenir Next LT Pro"/>
              </a:rPr>
              <a:t>&amp;</a:t>
            </a:r>
            <a:r>
              <a:rPr lang="en-US" sz="9600" b="1">
                <a:solidFill>
                  <a:srgbClr val="63BB46"/>
                </a:solidFill>
                <a:latin typeface="Avenir Next LT Pro"/>
              </a:rPr>
              <a:t>A</a:t>
            </a:r>
          </a:p>
          <a:p>
            <a:r>
              <a:rPr lang="en-US" sz="2800" i="1">
                <a:solidFill>
                  <a:schemeClr val="bg1"/>
                </a:solidFill>
                <a:latin typeface="Avenir Next LT Pro Demi"/>
              </a:rPr>
              <a:t>We welcome your questions and ideas!</a:t>
            </a:r>
          </a:p>
        </p:txBody>
      </p:sp>
    </p:spTree>
    <p:extLst>
      <p:ext uri="{BB962C8B-B14F-4D97-AF65-F5344CB8AC3E}">
        <p14:creationId xmlns:p14="http://schemas.microsoft.com/office/powerpoint/2010/main" val="39471836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4DB460-485B-53AD-CE9F-FD70F2701286}"/>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316F16D0-0FEE-0164-2C14-F9335BFB61CE}"/>
              </a:ext>
            </a:extLst>
          </p:cNvPr>
          <p:cNvSpPr/>
          <p:nvPr/>
        </p:nvSpPr>
        <p:spPr>
          <a:xfrm>
            <a:off x="0" y="0"/>
            <a:ext cx="12192000" cy="6883400"/>
          </a:xfrm>
          <a:prstGeom prst="rect">
            <a:avLst/>
          </a:prstGeom>
          <a:solidFill>
            <a:srgbClr val="1E384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a:extLst>
              <a:ext uri="{FF2B5EF4-FFF2-40B4-BE49-F238E27FC236}">
                <a16:creationId xmlns:a16="http://schemas.microsoft.com/office/drawing/2014/main" id="{7CAF3581-63F8-8B80-C6FE-941CAFA9A483}"/>
              </a:ext>
            </a:extLst>
          </p:cNvPr>
          <p:cNvSpPr txBox="1">
            <a:spLocks/>
          </p:cNvSpPr>
          <p:nvPr/>
        </p:nvSpPr>
        <p:spPr>
          <a:xfrm>
            <a:off x="2" y="828"/>
            <a:ext cx="12185649" cy="242192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yriad Pro Semibold"/>
                <a:ea typeface="+mj-ea"/>
                <a:cs typeface="Myriad Pro Semibold"/>
              </a:defRPr>
            </a:lvl1pPr>
          </a:lstStyle>
          <a:p>
            <a:r>
              <a:rPr lang="en-US" sz="4000" b="1">
                <a:solidFill>
                  <a:srgbClr val="63BB46"/>
                </a:solidFill>
                <a:latin typeface="Avenir Next LT Pro"/>
              </a:rPr>
              <a:t>Make A Difference in Two Minutes!</a:t>
            </a:r>
            <a:endParaRPr lang="en-US" sz="4000" b="1">
              <a:solidFill>
                <a:srgbClr val="63BB46"/>
              </a:solidFill>
              <a:latin typeface="Avenir Next LT Pro" panose="020B0504020202020204" pitchFamily="34" charset="77"/>
            </a:endParaRPr>
          </a:p>
          <a:p>
            <a:r>
              <a:rPr lang="en-US" sz="2800" i="1">
                <a:solidFill>
                  <a:schemeClr val="bg1"/>
                </a:solidFill>
                <a:latin typeface="Avenir Next LT Pro"/>
              </a:rPr>
              <a:t>Urge elected leaders to protect SNAP grocery support.</a:t>
            </a:r>
          </a:p>
        </p:txBody>
      </p:sp>
      <p:pic>
        <p:nvPicPr>
          <p:cNvPr id="7" name="Picture 6" descr="A logo of a company&#10;&#10;Description automatically generated">
            <a:extLst>
              <a:ext uri="{FF2B5EF4-FFF2-40B4-BE49-F238E27FC236}">
                <a16:creationId xmlns:a16="http://schemas.microsoft.com/office/drawing/2014/main" id="{7B3A7D46-59DE-0E0A-C3A3-B2EB7E22FBD3}"/>
              </a:ext>
            </a:extLst>
          </p:cNvPr>
          <p:cNvPicPr>
            <a:picLocks noChangeAspect="1"/>
          </p:cNvPicPr>
          <p:nvPr/>
        </p:nvPicPr>
        <p:blipFill>
          <a:blip r:embed="rId3"/>
          <a:stretch>
            <a:fillRect/>
          </a:stretch>
        </p:blipFill>
        <p:spPr>
          <a:xfrm>
            <a:off x="9719452" y="6153613"/>
            <a:ext cx="2386075" cy="730363"/>
          </a:xfrm>
          <a:prstGeom prst="rect">
            <a:avLst/>
          </a:prstGeom>
        </p:spPr>
      </p:pic>
      <p:pic>
        <p:nvPicPr>
          <p:cNvPr id="8" name="Picture 7">
            <a:extLst>
              <a:ext uri="{FF2B5EF4-FFF2-40B4-BE49-F238E27FC236}">
                <a16:creationId xmlns:a16="http://schemas.microsoft.com/office/drawing/2014/main" id="{D96283E7-C291-3CB3-0447-80A43E743488}"/>
              </a:ext>
            </a:extLst>
          </p:cNvPr>
          <p:cNvPicPr>
            <a:picLocks noChangeAspect="1"/>
          </p:cNvPicPr>
          <p:nvPr/>
        </p:nvPicPr>
        <p:blipFill>
          <a:blip r:embed="rId4"/>
          <a:stretch>
            <a:fillRect/>
          </a:stretch>
        </p:blipFill>
        <p:spPr>
          <a:xfrm>
            <a:off x="3893311" y="2418907"/>
            <a:ext cx="3660629" cy="4625163"/>
          </a:xfrm>
          <a:prstGeom prst="rect">
            <a:avLst/>
          </a:prstGeom>
        </p:spPr>
      </p:pic>
    </p:spTree>
    <p:extLst>
      <p:ext uri="{BB962C8B-B14F-4D97-AF65-F5344CB8AC3E}">
        <p14:creationId xmlns:p14="http://schemas.microsoft.com/office/powerpoint/2010/main" val="9535471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7E21D2F-776E-9A11-65D5-0D1159A37524}"/>
              </a:ext>
            </a:extLst>
          </p:cNvPr>
          <p:cNvSpPr>
            <a:spLocks noGrp="1"/>
          </p:cNvSpPr>
          <p:nvPr>
            <p:ph type="title"/>
          </p:nvPr>
        </p:nvSpPr>
        <p:spPr>
          <a:xfrm>
            <a:off x="609600" y="1468"/>
            <a:ext cx="10972800" cy="1143000"/>
          </a:xfrm>
        </p:spPr>
        <p:txBody>
          <a:bodyPr/>
          <a:lstStyle/>
          <a:p>
            <a:r>
              <a:rPr lang="en-US"/>
              <a:t>Resources</a:t>
            </a:r>
          </a:p>
        </p:txBody>
      </p:sp>
      <p:sp>
        <p:nvSpPr>
          <p:cNvPr id="5" name="Content Placeholder 4">
            <a:extLst>
              <a:ext uri="{FF2B5EF4-FFF2-40B4-BE49-F238E27FC236}">
                <a16:creationId xmlns:a16="http://schemas.microsoft.com/office/drawing/2014/main" id="{E9AE1937-3701-04AC-66F6-63F265BE0A4F}"/>
              </a:ext>
            </a:extLst>
          </p:cNvPr>
          <p:cNvSpPr>
            <a:spLocks noGrp="1"/>
          </p:cNvSpPr>
          <p:nvPr>
            <p:ph idx="1"/>
          </p:nvPr>
        </p:nvSpPr>
        <p:spPr>
          <a:xfrm>
            <a:off x="609600" y="1442050"/>
            <a:ext cx="10972800" cy="4525963"/>
          </a:xfrm>
        </p:spPr>
        <p:txBody>
          <a:bodyPr vert="horz" lIns="91440" tIns="45720" rIns="91440" bIns="45720" rtlCol="0" anchor="t">
            <a:normAutofit lnSpcReduction="10000"/>
          </a:bodyPr>
          <a:lstStyle/>
          <a:p>
            <a:pPr marL="0" indent="0">
              <a:buNone/>
            </a:pPr>
            <a:r>
              <a:rPr lang="en-US" b="1">
                <a:latin typeface="Avenir Next LT Pro"/>
              </a:rPr>
              <a:t>Partner Support</a:t>
            </a:r>
          </a:p>
          <a:p>
            <a:r>
              <a:rPr lang="en-US" sz="2800">
                <a:latin typeface="Avenir Next LT Pro"/>
              </a:rPr>
              <a:t>Feed Your Neighbor Community Pantry (Pitt County)</a:t>
            </a:r>
            <a:endParaRPr lang="en-US" sz="2800"/>
          </a:p>
          <a:p>
            <a:r>
              <a:rPr lang="en-US" sz="2800">
                <a:latin typeface="Avenir Next LT Pro"/>
              </a:rPr>
              <a:t>Martha's Mission Cupboard (Carteret County)</a:t>
            </a:r>
          </a:p>
          <a:p>
            <a:r>
              <a:rPr lang="en-US" sz="2800">
                <a:latin typeface="Avenir Next LT Pro"/>
              </a:rPr>
              <a:t>North Raleigh Ministries (Wake County)</a:t>
            </a:r>
          </a:p>
          <a:p>
            <a:pPr marL="0" indent="0">
              <a:buNone/>
            </a:pPr>
            <a:endParaRPr lang="en-US"/>
          </a:p>
          <a:p>
            <a:pPr marL="0" indent="0">
              <a:buNone/>
            </a:pPr>
            <a:r>
              <a:rPr lang="en-US" b="1">
                <a:latin typeface="Avenir Next LT Pro"/>
              </a:rPr>
              <a:t>Info &amp; Action</a:t>
            </a:r>
          </a:p>
          <a:p>
            <a:r>
              <a:rPr lang="en-US" sz="2800">
                <a:latin typeface="Avenir Next LT Pro"/>
              </a:rPr>
              <a:t>Hunger &amp; Impact Map</a:t>
            </a:r>
          </a:p>
          <a:p>
            <a:r>
              <a:rPr lang="en-US" sz="2800">
                <a:latin typeface="Avenir Next LT Pro"/>
              </a:rPr>
              <a:t>Hunger Action Month (all avenues)</a:t>
            </a:r>
            <a:endParaRPr lang="en-US" sz="2800"/>
          </a:p>
          <a:p>
            <a:r>
              <a:rPr lang="en-US" sz="2800">
                <a:latin typeface="Avenir Next LT Pro"/>
              </a:rPr>
              <a:t>Plate It Forward (dine out to support our work!)</a:t>
            </a:r>
          </a:p>
          <a:p>
            <a:endParaRPr lang="en-US" sz="2400">
              <a:latin typeface="Avenir Next LT Pro"/>
            </a:endParaRPr>
          </a:p>
        </p:txBody>
      </p:sp>
    </p:spTree>
    <p:extLst>
      <p:ext uri="{BB962C8B-B14F-4D97-AF65-F5344CB8AC3E}">
        <p14:creationId xmlns:p14="http://schemas.microsoft.com/office/powerpoint/2010/main" val="1358434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1E384B"/>
        </a:solidFill>
        <a:effectLst/>
      </p:bgPr>
    </p:bg>
    <p:spTree>
      <p:nvGrpSpPr>
        <p:cNvPr id="1" name="">
          <a:extLst>
            <a:ext uri="{FF2B5EF4-FFF2-40B4-BE49-F238E27FC236}">
              <a16:creationId xmlns:a16="http://schemas.microsoft.com/office/drawing/2014/main" id="{59D08FBD-6ACD-58AE-B821-E736D49E91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C32AC-D590-ECC5-A3F0-53508E70D299}"/>
              </a:ext>
            </a:extLst>
          </p:cNvPr>
          <p:cNvSpPr txBox="1">
            <a:spLocks/>
          </p:cNvSpPr>
          <p:nvPr/>
        </p:nvSpPr>
        <p:spPr>
          <a:xfrm>
            <a:off x="14200" y="2223695"/>
            <a:ext cx="12179083" cy="2421922"/>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yriad Pro Semibold"/>
                <a:ea typeface="+mj-ea"/>
                <a:cs typeface="Myriad Pro Semibold"/>
              </a:defRPr>
            </a:lvl1pPr>
          </a:lstStyle>
          <a:p>
            <a:r>
              <a:rPr lang="en-US" sz="9600" b="1">
                <a:solidFill>
                  <a:srgbClr val="63BB46"/>
                </a:solidFill>
                <a:latin typeface="Avenir Next LT Pro"/>
              </a:rPr>
              <a:t>Thank You!</a:t>
            </a:r>
            <a:endParaRPr lang="en-US" sz="2800" i="1">
              <a:solidFill>
                <a:schemeClr val="bg1"/>
              </a:solidFill>
              <a:latin typeface="Avenir Next LT Pro Demi"/>
            </a:endParaRPr>
          </a:p>
        </p:txBody>
      </p:sp>
    </p:spTree>
    <p:extLst>
      <p:ext uri="{BB962C8B-B14F-4D97-AF65-F5344CB8AC3E}">
        <p14:creationId xmlns:p14="http://schemas.microsoft.com/office/powerpoint/2010/main" val="2706256424"/>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1E384B"/>
      </a:dk2>
      <a:lt2>
        <a:srgbClr val="B7ADA5"/>
      </a:lt2>
      <a:accent1>
        <a:srgbClr val="62B799"/>
      </a:accent1>
      <a:accent2>
        <a:srgbClr val="1E384B"/>
      </a:accent2>
      <a:accent3>
        <a:srgbClr val="3D8DAE"/>
      </a:accent3>
      <a:accent4>
        <a:srgbClr val="63516D"/>
      </a:accent4>
      <a:accent5>
        <a:srgbClr val="62BB46"/>
      </a:accent5>
      <a:accent6>
        <a:srgbClr val="62BB46"/>
      </a:accent6>
      <a:hlink>
        <a:srgbClr val="1E384B"/>
      </a:hlink>
      <a:folHlink>
        <a:srgbClr val="62B79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3119</Words>
  <Application>Microsoft Office PowerPoint</Application>
  <PresentationFormat>Widescreen</PresentationFormat>
  <Paragraphs>260</Paragraphs>
  <Slides>19</Slides>
  <Notes>19</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Aptos</vt:lpstr>
      <vt:lpstr>Arial</vt:lpstr>
      <vt:lpstr>Arial,Sans-Serif</vt:lpstr>
      <vt:lpstr>Avenir Next</vt:lpstr>
      <vt:lpstr>Avenir Next LT Pro</vt:lpstr>
      <vt:lpstr>Avenir Next LT Pro Demi</vt:lpstr>
      <vt:lpstr>Avenir Next LT Pro Light</vt:lpstr>
      <vt:lpstr>Calibri</vt:lpstr>
      <vt:lpstr>Courier New</vt:lpstr>
      <vt:lpstr>Office Theme</vt:lpstr>
      <vt:lpstr>PowerPoint Presentation</vt:lpstr>
      <vt:lpstr>Our Agenda</vt:lpstr>
      <vt:lpstr>What is Hunger Action Month?</vt:lpstr>
      <vt:lpstr>PowerPoint Presentation</vt:lpstr>
      <vt:lpstr>PowerPoint Presentation</vt:lpstr>
      <vt:lpstr>PowerPoint Presentation</vt:lpstr>
      <vt:lpstr>PowerPoint Presentation</vt:lpstr>
      <vt:lpstr>PowerPoint Presentation</vt:lpstr>
      <vt:lpstr>North Raleigh Ministries: Marco Ramirez</vt:lpstr>
      <vt:lpstr>Martha’s Mission: Mary Schronce</vt:lpstr>
      <vt:lpstr>Feed Your Neighbor: Whykeshia White</vt:lpstr>
      <vt:lpstr>Tell us a bit about your organization — your mission, scope, and programs you offer to the community?</vt:lpstr>
      <vt:lpstr>What are you seeing today? How does that compare to prior years? What changes are you making to meet the moment?</vt:lpstr>
      <vt:lpstr>How can our community take action in ways that are most impactful to you, during September and beyond?</vt:lpstr>
      <vt:lpstr>Any final thoughts to leave  with our supporter community?</vt:lpstr>
      <vt:lpstr>PowerPoint Presentation</vt:lpstr>
      <vt:lpstr>PowerPoint Presentation</vt:lpstr>
      <vt:lpstr>Resources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Mariah Murrell</dc:creator>
  <cp:lastModifiedBy>Zarria Bratts</cp:lastModifiedBy>
  <cp:revision>2</cp:revision>
  <dcterms:created xsi:type="dcterms:W3CDTF">2026-08-20T16:11:01Z</dcterms:created>
  <dcterms:modified xsi:type="dcterms:W3CDTF">2026-09-02T18:04:47Z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dcb87c1-fe93-4fb5-b41b-e0c98a0f3946_Enabled">
    <vt:lpwstr>true</vt:lpwstr>
  </property>
  <property fmtid="{D5CDD505-2E9C-101B-9397-08002B2CF9AE}" pid="3" name="MSIP_Label_4dcb87c1-fe93-4fb5-b41b-e0c98a0f3946_SetDate">
    <vt:lpwstr>2026-08-27T20:02:34Z</vt:lpwstr>
  </property>
  <property fmtid="{D5CDD505-2E9C-101B-9397-08002B2CF9AE}" pid="4" name="MSIP_Label_4dcb87c1-fe93-4fb5-b41b-e0c98a0f3946_Method">
    <vt:lpwstr>Standard</vt:lpwstr>
  </property>
  <property fmtid="{D5CDD505-2E9C-101B-9397-08002B2CF9AE}" pid="5" name="MSIP_Label_4dcb87c1-fe93-4fb5-b41b-e0c98a0f3946_Name">
    <vt:lpwstr>defa4170-0d19-0005-0004-bc88714345d2</vt:lpwstr>
  </property>
  <property fmtid="{D5CDD505-2E9C-101B-9397-08002B2CF9AE}" pid="6" name="MSIP_Label_4dcb87c1-fe93-4fb5-b41b-e0c98a0f3946_SiteId">
    <vt:lpwstr>f678a656-7803-4917-b412-cfa8aea765a1</vt:lpwstr>
  </property>
  <property fmtid="{D5CDD505-2E9C-101B-9397-08002B2CF9AE}" pid="7" name="MSIP_Label_4dcb87c1-fe93-4fb5-b41b-e0c98a0f3946_ActionId">
    <vt:lpwstr>da24d483-346b-4efe-913b-2063e53a3365</vt:lpwstr>
  </property>
  <property fmtid="{D5CDD505-2E9C-101B-9397-08002B2CF9AE}" pid="8" name="MSIP_Label_4dcb87c1-fe93-4fb5-b41b-e0c98a0f3946_ContentBits">
    <vt:lpwstr>0</vt:lpwstr>
  </property>
  <property fmtid="{D5CDD505-2E9C-101B-9397-08002B2CF9AE}" pid="9" name="MSIP_Label_4dcb87c1-fe93-4fb5-b41b-e0c98a0f3946_Tag">
    <vt:lpwstr>10, 3, 0, 1</vt:lpwstr>
  </property>
</Properties>
</file>